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56" r:id="rId2"/>
    <p:sldId id="257" r:id="rId3"/>
    <p:sldId id="259" r:id="rId4"/>
    <p:sldId id="271" r:id="rId5"/>
    <p:sldId id="260" r:id="rId6"/>
    <p:sldId id="261" r:id="rId7"/>
    <p:sldId id="263" r:id="rId8"/>
    <p:sldId id="269" r:id="rId9"/>
    <p:sldId id="262" r:id="rId10"/>
    <p:sldId id="264" r:id="rId11"/>
    <p:sldId id="265" r:id="rId12"/>
    <p:sldId id="266" r:id="rId13"/>
    <p:sldId id="272" r:id="rId14"/>
    <p:sldId id="273" r:id="rId15"/>
    <p:sldId id="267" r:id="rId16"/>
    <p:sldId id="268" r:id="rId17"/>
    <p:sldId id="270" r:id="rId18"/>
  </p:sldIdLst>
  <p:sldSz cx="6858000" cy="9906000" type="A4"/>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86" autoAdjust="0"/>
    <p:restoredTop sz="94660"/>
  </p:normalViewPr>
  <p:slideViewPr>
    <p:cSldViewPr showGuides="1">
      <p:cViewPr>
        <p:scale>
          <a:sx n="60" d="100"/>
          <a:sy n="60" d="100"/>
        </p:scale>
        <p:origin x="492" y="216"/>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uario\Desktop\Libro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3"/>
    </mc:Choice>
    <mc:Fallback>
      <c:style val="13"/>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Hoja1!$E$5:$E$11</c:f>
              <c:strCache>
                <c:ptCount val="7"/>
                <c:pt idx="0">
                  <c:v>Alhaurin el grande</c:v>
                </c:pt>
                <c:pt idx="1">
                  <c:v>Almogía</c:v>
                </c:pt>
                <c:pt idx="2">
                  <c:v>Álora</c:v>
                </c:pt>
                <c:pt idx="3">
                  <c:v>Cártama</c:v>
                </c:pt>
                <c:pt idx="4">
                  <c:v>Coín</c:v>
                </c:pt>
                <c:pt idx="5">
                  <c:v>Pizarra </c:v>
                </c:pt>
                <c:pt idx="6">
                  <c:v>Valle de Abdalajis</c:v>
                </c:pt>
              </c:strCache>
            </c:strRef>
          </c:cat>
          <c:val>
            <c:numRef>
              <c:f>Hoja1!$F$5:$F$11</c:f>
              <c:numCache>
                <c:formatCode>General</c:formatCode>
                <c:ptCount val="7"/>
                <c:pt idx="0">
                  <c:v>5</c:v>
                </c:pt>
                <c:pt idx="1">
                  <c:v>0</c:v>
                </c:pt>
                <c:pt idx="2">
                  <c:v>9</c:v>
                </c:pt>
                <c:pt idx="3">
                  <c:v>3</c:v>
                </c:pt>
                <c:pt idx="4">
                  <c:v>3</c:v>
                </c:pt>
                <c:pt idx="5">
                  <c:v>2</c:v>
                </c:pt>
                <c:pt idx="6">
                  <c:v>2</c:v>
                </c:pt>
              </c:numCache>
            </c:numRef>
          </c:val>
          <c:extLst>
            <c:ext xmlns:c16="http://schemas.microsoft.com/office/drawing/2014/chart" uri="{C3380CC4-5D6E-409C-BE32-E72D297353CC}">
              <c16:uniqueId val="{00000000-2BC5-4C3B-A6DB-A8D14057C06D}"/>
            </c:ext>
          </c:extLst>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a:latin typeface="Century Gothic" pitchFamily="34" charset="0"/>
        </a:defRPr>
      </a:pPr>
      <a:endParaRPr lang="es-E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A1A8AE-B383-4B40-9BAC-FFE771111282}" type="datetimeFigureOut">
              <a:rPr lang="es-ES" smtClean="0"/>
              <a:pPr/>
              <a:t>21/09/2023</a:t>
            </a:fld>
            <a:endParaRPr lang="es-ES" dirty="0"/>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CB2C20-2C25-4D79-B9E3-E4AADBCC6D8F}" type="slidenum">
              <a:rPr lang="es-ES" smtClean="0"/>
              <a:pPr/>
              <a:t>‹Nº›</a:t>
            </a:fld>
            <a:endParaRPr lang="es-E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E2FF84-104C-4139-9FF4-562B1E161839}" type="datetimeFigureOut">
              <a:rPr lang="es-ES" smtClean="0"/>
              <a:pPr/>
              <a:t>21/09/2023</a:t>
            </a:fld>
            <a:endParaRPr lang="es-ES" dirty="0"/>
          </a:p>
        </p:txBody>
      </p:sp>
      <p:sp>
        <p:nvSpPr>
          <p:cNvPr id="4" name="3 Marcador de imagen de diapositiva"/>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8B458D-128F-4261-89AC-2784C89846A6}" type="slidenum">
              <a:rPr lang="es-ES" smtClean="0"/>
              <a:pPr/>
              <a:t>‹Nº›</a:t>
            </a:fld>
            <a:endParaRPr lang="es-ES"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E8B458D-128F-4261-89AC-2784C89846A6}" type="slidenum">
              <a:rPr lang="es-ES" smtClean="0"/>
              <a:pPr/>
              <a:t>2</a:t>
            </a:fld>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E8B458D-128F-4261-89AC-2784C89846A6}" type="slidenum">
              <a:rPr lang="es-ES" smtClean="0"/>
              <a:pPr/>
              <a:t>11</a:t>
            </a:fld>
            <a:endParaRPr lang="es-E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E8B458D-128F-4261-89AC-2784C89846A6}" type="slidenum">
              <a:rPr lang="es-ES" smtClean="0"/>
              <a:pPr/>
              <a:t>12</a:t>
            </a:fld>
            <a:endParaRPr lang="es-E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E8B458D-128F-4261-89AC-2784C89846A6}" type="slidenum">
              <a:rPr lang="es-ES" smtClean="0"/>
              <a:pPr/>
              <a:t>13</a:t>
            </a:fld>
            <a:endParaRPr lang="es-ES" dirty="0"/>
          </a:p>
        </p:txBody>
      </p:sp>
    </p:spTree>
    <p:extLst>
      <p:ext uri="{BB962C8B-B14F-4D97-AF65-F5344CB8AC3E}">
        <p14:creationId xmlns:p14="http://schemas.microsoft.com/office/powerpoint/2010/main" val="887986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E8B458D-128F-4261-89AC-2784C89846A6}" type="slidenum">
              <a:rPr lang="es-ES" smtClean="0"/>
              <a:pPr/>
              <a:t>14</a:t>
            </a:fld>
            <a:endParaRPr lang="es-ES" dirty="0"/>
          </a:p>
        </p:txBody>
      </p:sp>
    </p:spTree>
    <p:extLst>
      <p:ext uri="{BB962C8B-B14F-4D97-AF65-F5344CB8AC3E}">
        <p14:creationId xmlns:p14="http://schemas.microsoft.com/office/powerpoint/2010/main" val="4200730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E8B458D-128F-4261-89AC-2784C89846A6}" type="slidenum">
              <a:rPr lang="es-ES" smtClean="0"/>
              <a:pPr/>
              <a:t>15</a:t>
            </a:fld>
            <a:endParaRPr lang="es-E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E8B458D-128F-4261-89AC-2784C89846A6}" type="slidenum">
              <a:rPr lang="es-ES" smtClean="0"/>
              <a:pPr/>
              <a:t>16</a:t>
            </a:fld>
            <a:endParaRPr lang="es-E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E8B458D-128F-4261-89AC-2784C89846A6}" type="slidenum">
              <a:rPr lang="es-ES" smtClean="0"/>
              <a:pPr/>
              <a:t>17</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E8B458D-128F-4261-89AC-2784C89846A6}" type="slidenum">
              <a:rPr lang="es-ES" smtClean="0"/>
              <a:pPr/>
              <a:t>3</a:t>
            </a:fld>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E8B458D-128F-4261-89AC-2784C89846A6}" type="slidenum">
              <a:rPr lang="es-ES" smtClean="0"/>
              <a:pPr/>
              <a:t>4</a:t>
            </a:fld>
            <a:endParaRPr lang="es-ES" dirty="0"/>
          </a:p>
        </p:txBody>
      </p:sp>
    </p:spTree>
    <p:extLst>
      <p:ext uri="{BB962C8B-B14F-4D97-AF65-F5344CB8AC3E}">
        <p14:creationId xmlns:p14="http://schemas.microsoft.com/office/powerpoint/2010/main" val="1650568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E8B458D-128F-4261-89AC-2784C89846A6}" type="slidenum">
              <a:rPr lang="es-ES" smtClean="0"/>
              <a:pPr/>
              <a:t>5</a:t>
            </a:fld>
            <a:endParaRPr lang="es-E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E8B458D-128F-4261-89AC-2784C89846A6}" type="slidenum">
              <a:rPr lang="es-ES" smtClean="0"/>
              <a:pPr/>
              <a:t>6</a:t>
            </a:fld>
            <a:endParaRPr lang="es-E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E8B458D-128F-4261-89AC-2784C89846A6}" type="slidenum">
              <a:rPr lang="es-ES" smtClean="0"/>
              <a:pPr/>
              <a:t>7</a:t>
            </a:fld>
            <a:endParaRPr lang="es-E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E8B458D-128F-4261-89AC-2784C89846A6}" type="slidenum">
              <a:rPr lang="es-ES" smtClean="0"/>
              <a:pPr/>
              <a:t>8</a:t>
            </a:fld>
            <a:endParaRPr lang="es-E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E8B458D-128F-4261-89AC-2784C89846A6}" type="slidenum">
              <a:rPr lang="es-ES" smtClean="0"/>
              <a:pPr/>
              <a:t>9</a:t>
            </a:fld>
            <a:endParaRPr lang="es-E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E8B458D-128F-4261-89AC-2784C89846A6}" type="slidenum">
              <a:rPr lang="es-ES" smtClean="0"/>
              <a:pPr/>
              <a:t>10</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3077283"/>
            <a:ext cx="5829300" cy="2123369"/>
          </a:xfrm>
        </p:spPr>
        <p:txBody>
          <a:bodyPr/>
          <a:lstStyle/>
          <a:p>
            <a:r>
              <a:rPr lang="es-ES"/>
              <a:t>Haga clic para modificar el estilo de título del patrón</a:t>
            </a:r>
          </a:p>
        </p:txBody>
      </p:sp>
      <p:sp>
        <p:nvSpPr>
          <p:cNvPr id="3" name="2 Subtítulo"/>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BBB1B476-22CD-45F0-AFAF-D792CFAD0213}" type="datetime1">
              <a:rPr lang="es-ES" smtClean="0"/>
              <a:pPr/>
              <a:t>21/09/2023</a:t>
            </a:fld>
            <a:endParaRPr lang="es-ES" dirty="0"/>
          </a:p>
        </p:txBody>
      </p:sp>
      <p:sp>
        <p:nvSpPr>
          <p:cNvPr id="5" name="4 Marcador de pie de página"/>
          <p:cNvSpPr>
            <a:spLocks noGrp="1"/>
          </p:cNvSpPr>
          <p:nvPr>
            <p:ph type="ftr" sz="quarter" idx="11"/>
          </p:nvPr>
        </p:nvSpPr>
        <p:spPr/>
        <p:txBody>
          <a:bodyPr/>
          <a:lstStyle/>
          <a:p>
            <a:r>
              <a:rPr lang="es-ES" dirty="0"/>
              <a:t>Estudio-Informe Sensaciones Guadalhorce</a:t>
            </a:r>
          </a:p>
        </p:txBody>
      </p:sp>
      <p:sp>
        <p:nvSpPr>
          <p:cNvPr id="6" name="5 Marcador de número de diapositiva"/>
          <p:cNvSpPr>
            <a:spLocks noGrp="1"/>
          </p:cNvSpPr>
          <p:nvPr>
            <p:ph type="sldNum" sz="quarter" idx="12"/>
          </p:nvPr>
        </p:nvSpPr>
        <p:spPr/>
        <p:txBody>
          <a:bodyPr/>
          <a:lstStyle/>
          <a:p>
            <a:fld id="{A38E4A3D-BF32-499E-BC92-F472714D7D7F}"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BC75821D-F8CA-4E4A-9E5E-4B0BD1C942B1}" type="datetime1">
              <a:rPr lang="es-ES" smtClean="0"/>
              <a:pPr/>
              <a:t>21/09/2023</a:t>
            </a:fld>
            <a:endParaRPr lang="es-ES" dirty="0"/>
          </a:p>
        </p:txBody>
      </p:sp>
      <p:sp>
        <p:nvSpPr>
          <p:cNvPr id="5" name="4 Marcador de pie de página"/>
          <p:cNvSpPr>
            <a:spLocks noGrp="1"/>
          </p:cNvSpPr>
          <p:nvPr>
            <p:ph type="ftr" sz="quarter" idx="11"/>
          </p:nvPr>
        </p:nvSpPr>
        <p:spPr/>
        <p:txBody>
          <a:bodyPr/>
          <a:lstStyle/>
          <a:p>
            <a:r>
              <a:rPr lang="es-ES" dirty="0"/>
              <a:t>Estudio-Informe Sensaciones Guadalhorce</a:t>
            </a:r>
          </a:p>
        </p:txBody>
      </p:sp>
      <p:sp>
        <p:nvSpPr>
          <p:cNvPr id="6" name="5 Marcador de número de diapositiva"/>
          <p:cNvSpPr>
            <a:spLocks noGrp="1"/>
          </p:cNvSpPr>
          <p:nvPr>
            <p:ph type="sldNum" sz="quarter" idx="12"/>
          </p:nvPr>
        </p:nvSpPr>
        <p:spPr/>
        <p:txBody>
          <a:bodyPr/>
          <a:lstStyle/>
          <a:p>
            <a:fld id="{A38E4A3D-BF32-499E-BC92-F472714D7D7F}"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729037" y="529697"/>
            <a:ext cx="1157288" cy="1126807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257176" y="529697"/>
            <a:ext cx="3357563" cy="1126807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D99D7002-3BCA-488A-AE65-816F7C210B3A}" type="datetime1">
              <a:rPr lang="es-ES" smtClean="0"/>
              <a:pPr/>
              <a:t>21/09/2023</a:t>
            </a:fld>
            <a:endParaRPr lang="es-ES" dirty="0"/>
          </a:p>
        </p:txBody>
      </p:sp>
      <p:sp>
        <p:nvSpPr>
          <p:cNvPr id="5" name="4 Marcador de pie de página"/>
          <p:cNvSpPr>
            <a:spLocks noGrp="1"/>
          </p:cNvSpPr>
          <p:nvPr>
            <p:ph type="ftr" sz="quarter" idx="11"/>
          </p:nvPr>
        </p:nvSpPr>
        <p:spPr/>
        <p:txBody>
          <a:bodyPr/>
          <a:lstStyle/>
          <a:p>
            <a:r>
              <a:rPr lang="es-ES" dirty="0"/>
              <a:t>Estudio-Informe Sensaciones Guadalhorce</a:t>
            </a:r>
          </a:p>
        </p:txBody>
      </p:sp>
      <p:sp>
        <p:nvSpPr>
          <p:cNvPr id="6" name="5 Marcador de número de diapositiva"/>
          <p:cNvSpPr>
            <a:spLocks noGrp="1"/>
          </p:cNvSpPr>
          <p:nvPr>
            <p:ph type="sldNum" sz="quarter" idx="12"/>
          </p:nvPr>
        </p:nvSpPr>
        <p:spPr/>
        <p:txBody>
          <a:bodyPr/>
          <a:lstStyle/>
          <a:p>
            <a:fld id="{A38E4A3D-BF32-499E-BC92-F472714D7D7F}"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8EAED54-CC40-4B02-BF41-6BA1EB676B6F}" type="datetime1">
              <a:rPr lang="es-ES" smtClean="0"/>
              <a:pPr/>
              <a:t>21/09/2023</a:t>
            </a:fld>
            <a:endParaRPr lang="es-ES" dirty="0"/>
          </a:p>
        </p:txBody>
      </p:sp>
      <p:sp>
        <p:nvSpPr>
          <p:cNvPr id="5" name="4 Marcador de pie de página"/>
          <p:cNvSpPr>
            <a:spLocks noGrp="1"/>
          </p:cNvSpPr>
          <p:nvPr>
            <p:ph type="ftr" sz="quarter" idx="11"/>
          </p:nvPr>
        </p:nvSpPr>
        <p:spPr/>
        <p:txBody>
          <a:bodyPr/>
          <a:lstStyle/>
          <a:p>
            <a:r>
              <a:rPr lang="es-ES" dirty="0"/>
              <a:t>Estudio-Informe Sensaciones Guadalhorce</a:t>
            </a:r>
          </a:p>
        </p:txBody>
      </p:sp>
      <p:sp>
        <p:nvSpPr>
          <p:cNvPr id="6" name="5 Marcador de número de diapositiva"/>
          <p:cNvSpPr>
            <a:spLocks noGrp="1"/>
          </p:cNvSpPr>
          <p:nvPr>
            <p:ph type="sldNum" sz="quarter" idx="12"/>
          </p:nvPr>
        </p:nvSpPr>
        <p:spPr/>
        <p:txBody>
          <a:bodyPr/>
          <a:lstStyle/>
          <a:p>
            <a:fld id="{A38E4A3D-BF32-499E-BC92-F472714D7D7F}"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6365522"/>
            <a:ext cx="5829300" cy="1967442"/>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8C9EFAF-C6DC-44CD-B6F9-D2F641F82B98}" type="datetime1">
              <a:rPr lang="es-ES" smtClean="0"/>
              <a:pPr/>
              <a:t>21/09/2023</a:t>
            </a:fld>
            <a:endParaRPr lang="es-ES" dirty="0"/>
          </a:p>
        </p:txBody>
      </p:sp>
      <p:sp>
        <p:nvSpPr>
          <p:cNvPr id="5" name="4 Marcador de pie de página"/>
          <p:cNvSpPr>
            <a:spLocks noGrp="1"/>
          </p:cNvSpPr>
          <p:nvPr>
            <p:ph type="ftr" sz="quarter" idx="11"/>
          </p:nvPr>
        </p:nvSpPr>
        <p:spPr/>
        <p:txBody>
          <a:bodyPr/>
          <a:lstStyle/>
          <a:p>
            <a:r>
              <a:rPr lang="es-ES" dirty="0"/>
              <a:t>Estudio-Informe Sensaciones Guadalhorce</a:t>
            </a:r>
          </a:p>
        </p:txBody>
      </p:sp>
      <p:sp>
        <p:nvSpPr>
          <p:cNvPr id="6" name="5 Marcador de número de diapositiva"/>
          <p:cNvSpPr>
            <a:spLocks noGrp="1"/>
          </p:cNvSpPr>
          <p:nvPr>
            <p:ph type="sldNum" sz="quarter" idx="12"/>
          </p:nvPr>
        </p:nvSpPr>
        <p:spPr/>
        <p:txBody>
          <a:bodyPr/>
          <a:lstStyle/>
          <a:p>
            <a:fld id="{A38E4A3D-BF32-499E-BC92-F472714D7D7F}"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257176"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2628901"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C30B09A1-E8D6-4816-8A54-904ECF62C555}" type="datetime1">
              <a:rPr lang="es-ES" smtClean="0"/>
              <a:pPr/>
              <a:t>21/09/2023</a:t>
            </a:fld>
            <a:endParaRPr lang="es-ES" dirty="0"/>
          </a:p>
        </p:txBody>
      </p:sp>
      <p:sp>
        <p:nvSpPr>
          <p:cNvPr id="6" name="5 Marcador de pie de página"/>
          <p:cNvSpPr>
            <a:spLocks noGrp="1"/>
          </p:cNvSpPr>
          <p:nvPr>
            <p:ph type="ftr" sz="quarter" idx="11"/>
          </p:nvPr>
        </p:nvSpPr>
        <p:spPr/>
        <p:txBody>
          <a:bodyPr/>
          <a:lstStyle/>
          <a:p>
            <a:r>
              <a:rPr lang="es-ES" dirty="0"/>
              <a:t>Estudio-Informe Sensaciones Guadalhorce</a:t>
            </a:r>
          </a:p>
        </p:txBody>
      </p:sp>
      <p:sp>
        <p:nvSpPr>
          <p:cNvPr id="7" name="6 Marcador de número de diapositiva"/>
          <p:cNvSpPr>
            <a:spLocks noGrp="1"/>
          </p:cNvSpPr>
          <p:nvPr>
            <p:ph type="sldNum" sz="quarter" idx="12"/>
          </p:nvPr>
        </p:nvSpPr>
        <p:spPr/>
        <p:txBody>
          <a:bodyPr/>
          <a:lstStyle/>
          <a:p>
            <a:fld id="{A38E4A3D-BF32-499E-BC92-F472714D7D7F}"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396699"/>
            <a:ext cx="6172200" cy="1651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1A8BEA6-8E25-4F6D-B3D6-B4BF63A4C182}" type="datetime1">
              <a:rPr lang="es-ES" smtClean="0"/>
              <a:pPr/>
              <a:t>21/09/2023</a:t>
            </a:fld>
            <a:endParaRPr lang="es-ES" dirty="0"/>
          </a:p>
        </p:txBody>
      </p:sp>
      <p:sp>
        <p:nvSpPr>
          <p:cNvPr id="8" name="7 Marcador de pie de página"/>
          <p:cNvSpPr>
            <a:spLocks noGrp="1"/>
          </p:cNvSpPr>
          <p:nvPr>
            <p:ph type="ftr" sz="quarter" idx="11"/>
          </p:nvPr>
        </p:nvSpPr>
        <p:spPr/>
        <p:txBody>
          <a:bodyPr/>
          <a:lstStyle/>
          <a:p>
            <a:r>
              <a:rPr lang="es-ES" dirty="0"/>
              <a:t>Estudio-Informe Sensaciones Guadalhorce</a:t>
            </a:r>
          </a:p>
        </p:txBody>
      </p:sp>
      <p:sp>
        <p:nvSpPr>
          <p:cNvPr id="9" name="8 Marcador de número de diapositiva"/>
          <p:cNvSpPr>
            <a:spLocks noGrp="1"/>
          </p:cNvSpPr>
          <p:nvPr>
            <p:ph type="sldNum" sz="quarter" idx="12"/>
          </p:nvPr>
        </p:nvSpPr>
        <p:spPr/>
        <p:txBody>
          <a:bodyPr/>
          <a:lstStyle/>
          <a:p>
            <a:fld id="{A38E4A3D-BF32-499E-BC92-F472714D7D7F}"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F1B851D0-EE05-4D25-BCD9-D1662E7A94C5}" type="datetime1">
              <a:rPr lang="es-ES" smtClean="0"/>
              <a:pPr/>
              <a:t>21/09/2023</a:t>
            </a:fld>
            <a:endParaRPr lang="es-ES" dirty="0"/>
          </a:p>
        </p:txBody>
      </p:sp>
      <p:sp>
        <p:nvSpPr>
          <p:cNvPr id="4" name="3 Marcador de pie de página"/>
          <p:cNvSpPr>
            <a:spLocks noGrp="1"/>
          </p:cNvSpPr>
          <p:nvPr>
            <p:ph type="ftr" sz="quarter" idx="11"/>
          </p:nvPr>
        </p:nvSpPr>
        <p:spPr/>
        <p:txBody>
          <a:bodyPr/>
          <a:lstStyle/>
          <a:p>
            <a:r>
              <a:rPr lang="es-ES" dirty="0"/>
              <a:t>Estudio-Informe Sensaciones Guadalhorce</a:t>
            </a:r>
          </a:p>
        </p:txBody>
      </p:sp>
      <p:sp>
        <p:nvSpPr>
          <p:cNvPr id="5" name="4 Marcador de número de diapositiva"/>
          <p:cNvSpPr>
            <a:spLocks noGrp="1"/>
          </p:cNvSpPr>
          <p:nvPr>
            <p:ph type="sldNum" sz="quarter" idx="12"/>
          </p:nvPr>
        </p:nvSpPr>
        <p:spPr/>
        <p:txBody>
          <a:bodyPr/>
          <a:lstStyle/>
          <a:p>
            <a:fld id="{A38E4A3D-BF32-499E-BC92-F472714D7D7F}"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1BC5F54-6526-4417-AD3D-3042095D3E5F}" type="datetime1">
              <a:rPr lang="es-ES" smtClean="0"/>
              <a:pPr/>
              <a:t>21/09/2023</a:t>
            </a:fld>
            <a:endParaRPr lang="es-ES" dirty="0"/>
          </a:p>
        </p:txBody>
      </p:sp>
      <p:sp>
        <p:nvSpPr>
          <p:cNvPr id="3" name="2 Marcador de pie de página"/>
          <p:cNvSpPr>
            <a:spLocks noGrp="1"/>
          </p:cNvSpPr>
          <p:nvPr>
            <p:ph type="ftr" sz="quarter" idx="11"/>
          </p:nvPr>
        </p:nvSpPr>
        <p:spPr/>
        <p:txBody>
          <a:bodyPr/>
          <a:lstStyle/>
          <a:p>
            <a:r>
              <a:rPr lang="es-ES" dirty="0"/>
              <a:t>Estudio-Informe Sensaciones Guadalhorce</a:t>
            </a:r>
          </a:p>
        </p:txBody>
      </p:sp>
      <p:sp>
        <p:nvSpPr>
          <p:cNvPr id="4" name="3 Marcador de número de diapositiva"/>
          <p:cNvSpPr>
            <a:spLocks noGrp="1"/>
          </p:cNvSpPr>
          <p:nvPr>
            <p:ph type="sldNum" sz="quarter" idx="12"/>
          </p:nvPr>
        </p:nvSpPr>
        <p:spPr/>
        <p:txBody>
          <a:bodyPr/>
          <a:lstStyle/>
          <a:p>
            <a:fld id="{A38E4A3D-BF32-499E-BC92-F472714D7D7F}"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1" y="394406"/>
            <a:ext cx="2256235" cy="1678517"/>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F0F6D35-07F8-405C-835F-155B4E8F7036}" type="datetime1">
              <a:rPr lang="es-ES" smtClean="0"/>
              <a:pPr/>
              <a:t>21/09/2023</a:t>
            </a:fld>
            <a:endParaRPr lang="es-ES" dirty="0"/>
          </a:p>
        </p:txBody>
      </p:sp>
      <p:sp>
        <p:nvSpPr>
          <p:cNvPr id="6" name="5 Marcador de pie de página"/>
          <p:cNvSpPr>
            <a:spLocks noGrp="1"/>
          </p:cNvSpPr>
          <p:nvPr>
            <p:ph type="ftr" sz="quarter" idx="11"/>
          </p:nvPr>
        </p:nvSpPr>
        <p:spPr/>
        <p:txBody>
          <a:bodyPr/>
          <a:lstStyle/>
          <a:p>
            <a:r>
              <a:rPr lang="es-ES" dirty="0"/>
              <a:t>Estudio-Informe Sensaciones Guadalhorce</a:t>
            </a:r>
          </a:p>
        </p:txBody>
      </p:sp>
      <p:sp>
        <p:nvSpPr>
          <p:cNvPr id="7" name="6 Marcador de número de diapositiva"/>
          <p:cNvSpPr>
            <a:spLocks noGrp="1"/>
          </p:cNvSpPr>
          <p:nvPr>
            <p:ph type="sldNum" sz="quarter" idx="12"/>
          </p:nvPr>
        </p:nvSpPr>
        <p:spPr/>
        <p:txBody>
          <a:bodyPr/>
          <a:lstStyle/>
          <a:p>
            <a:fld id="{A38E4A3D-BF32-499E-BC92-F472714D7D7F}"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934201"/>
            <a:ext cx="4114800" cy="818622"/>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7EA36DD-A509-46C7-8A37-B8E859841273}" type="datetime1">
              <a:rPr lang="es-ES" smtClean="0"/>
              <a:pPr/>
              <a:t>21/09/2023</a:t>
            </a:fld>
            <a:endParaRPr lang="es-ES" dirty="0"/>
          </a:p>
        </p:txBody>
      </p:sp>
      <p:sp>
        <p:nvSpPr>
          <p:cNvPr id="6" name="5 Marcador de pie de página"/>
          <p:cNvSpPr>
            <a:spLocks noGrp="1"/>
          </p:cNvSpPr>
          <p:nvPr>
            <p:ph type="ftr" sz="quarter" idx="11"/>
          </p:nvPr>
        </p:nvSpPr>
        <p:spPr/>
        <p:txBody>
          <a:bodyPr/>
          <a:lstStyle/>
          <a:p>
            <a:r>
              <a:rPr lang="es-ES" dirty="0"/>
              <a:t>Estudio-Informe Sensaciones Guadalhorce</a:t>
            </a:r>
          </a:p>
        </p:txBody>
      </p:sp>
      <p:sp>
        <p:nvSpPr>
          <p:cNvPr id="7" name="6 Marcador de número de diapositiva"/>
          <p:cNvSpPr>
            <a:spLocks noGrp="1"/>
          </p:cNvSpPr>
          <p:nvPr>
            <p:ph type="sldNum" sz="quarter" idx="12"/>
          </p:nvPr>
        </p:nvSpPr>
        <p:spPr/>
        <p:txBody>
          <a:bodyPr/>
          <a:lstStyle/>
          <a:p>
            <a:fld id="{A38E4A3D-BF32-499E-BC92-F472714D7D7F}"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8B4B8BC3-EE9D-4C75-9E72-8A8F0ED5C347}" type="datetime1">
              <a:rPr lang="es-ES" smtClean="0"/>
              <a:pPr/>
              <a:t>21/09/2023</a:t>
            </a:fld>
            <a:endParaRPr lang="es-ES" dirty="0"/>
          </a:p>
        </p:txBody>
      </p:sp>
      <p:sp>
        <p:nvSpPr>
          <p:cNvPr id="5" name="4 Marcador de pie de página"/>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a:t>Estudio-Informe Sensaciones Guadalhorce</a:t>
            </a:r>
          </a:p>
        </p:txBody>
      </p:sp>
      <p:sp>
        <p:nvSpPr>
          <p:cNvPr id="6" name="5 Marcador de número de diapositiva"/>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A38E4A3D-BF32-499E-BC92-F472714D7D7F}"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dirty="0"/>
          </a:p>
        </p:txBody>
      </p:sp>
      <p:sp>
        <p:nvSpPr>
          <p:cNvPr id="3" name="2 Subtítulo"/>
          <p:cNvSpPr>
            <a:spLocks noGrp="1"/>
          </p:cNvSpPr>
          <p:nvPr>
            <p:ph type="subTitle" idx="1"/>
          </p:nvPr>
        </p:nvSpPr>
        <p:spPr/>
        <p:txBody>
          <a:bodyPr/>
          <a:lstStyle/>
          <a:p>
            <a:endParaRPr lang="es-ES" dirty="0"/>
          </a:p>
        </p:txBody>
      </p:sp>
      <p:pic>
        <p:nvPicPr>
          <p:cNvPr id="4"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305" y="-472757"/>
            <a:ext cx="7674610" cy="1085151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entágono"/>
          <p:cNvSpPr/>
          <p:nvPr/>
        </p:nvSpPr>
        <p:spPr>
          <a:xfrm>
            <a:off x="0" y="380968"/>
            <a:ext cx="6429396" cy="928694"/>
          </a:xfrm>
          <a:prstGeom prst="homePlate">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3 Marcador de número de diapositiva"/>
          <p:cNvSpPr>
            <a:spLocks noGrp="1"/>
          </p:cNvSpPr>
          <p:nvPr>
            <p:ph type="sldNum" sz="quarter" idx="12"/>
          </p:nvPr>
        </p:nvSpPr>
        <p:spPr>
          <a:xfrm>
            <a:off x="5757842" y="9096404"/>
            <a:ext cx="1100158" cy="527402"/>
          </a:xfrm>
          <a:solidFill>
            <a:schemeClr val="accent3">
              <a:lumMod val="40000"/>
              <a:lumOff val="60000"/>
            </a:schemeClr>
          </a:solidFill>
        </p:spPr>
        <p:txBody>
          <a:bodyPr/>
          <a:lstStyle/>
          <a:p>
            <a:pPr algn="ctr"/>
            <a:fld id="{A38E4A3D-BF32-499E-BC92-F472714D7D7F}" type="slidenum">
              <a:rPr lang="es-ES" smtClean="0">
                <a:solidFill>
                  <a:schemeClr val="tx1"/>
                </a:solidFill>
              </a:rPr>
              <a:pPr algn="ctr"/>
              <a:t>10</a:t>
            </a:fld>
            <a:endParaRPr lang="es-ES" dirty="0">
              <a:solidFill>
                <a:schemeClr val="tx1"/>
              </a:solidFill>
            </a:endParaRPr>
          </a:p>
        </p:txBody>
      </p:sp>
      <p:sp>
        <p:nvSpPr>
          <p:cNvPr id="6" name="5 Marcador de pie de página"/>
          <p:cNvSpPr>
            <a:spLocks noGrp="1"/>
          </p:cNvSpPr>
          <p:nvPr>
            <p:ph type="ftr" sz="quarter" idx="11"/>
          </p:nvPr>
        </p:nvSpPr>
        <p:spPr>
          <a:xfrm>
            <a:off x="1285860" y="9181396"/>
            <a:ext cx="4071966" cy="527402"/>
          </a:xfrm>
        </p:spPr>
        <p:txBody>
          <a:bodyPr/>
          <a:lstStyle/>
          <a:p>
            <a:r>
              <a:rPr lang="es-ES" i="1" dirty="0"/>
              <a:t>Estudio-Informe Sensaciones Guadalhorce</a:t>
            </a:r>
          </a:p>
        </p:txBody>
      </p:sp>
      <p:sp>
        <p:nvSpPr>
          <p:cNvPr id="7" name="6 CuadroTexto"/>
          <p:cNvSpPr txBox="1"/>
          <p:nvPr/>
        </p:nvSpPr>
        <p:spPr>
          <a:xfrm>
            <a:off x="0" y="540221"/>
            <a:ext cx="5652509" cy="707886"/>
          </a:xfrm>
          <a:prstGeom prst="rect">
            <a:avLst/>
          </a:prstGeom>
          <a:noFill/>
        </p:spPr>
        <p:txBody>
          <a:bodyPr wrap="none" rtlCol="0">
            <a:spAutoFit/>
          </a:bodyPr>
          <a:lstStyle/>
          <a:p>
            <a:r>
              <a:rPr lang="es-ES" sz="4000" dirty="0">
                <a:solidFill>
                  <a:schemeClr val="accent3">
                    <a:lumMod val="50000"/>
                  </a:schemeClr>
                </a:solidFill>
                <a:latin typeface="Simple Script" pitchFamily="2" charset="0"/>
              </a:rPr>
              <a:t> TURISMO ARQUEOLOGICO</a:t>
            </a:r>
          </a:p>
        </p:txBody>
      </p:sp>
      <p:sp>
        <p:nvSpPr>
          <p:cNvPr id="8" name="7 CuadroTexto"/>
          <p:cNvSpPr txBox="1"/>
          <p:nvPr/>
        </p:nvSpPr>
        <p:spPr>
          <a:xfrm>
            <a:off x="357166" y="1952604"/>
            <a:ext cx="5857916" cy="861774"/>
          </a:xfrm>
          <a:prstGeom prst="rect">
            <a:avLst/>
          </a:prstGeom>
          <a:noFill/>
        </p:spPr>
        <p:txBody>
          <a:bodyPr wrap="square" rtlCol="0">
            <a:spAutoFit/>
          </a:bodyPr>
          <a:lstStyle/>
          <a:p>
            <a:pPr algn="just"/>
            <a:r>
              <a:rPr lang="es-ES" sz="1400" b="1" dirty="0">
                <a:solidFill>
                  <a:schemeClr val="accent3">
                    <a:lumMod val="50000"/>
                  </a:schemeClr>
                </a:solidFill>
                <a:latin typeface="Century Gothic" pitchFamily="34" charset="0"/>
              </a:rPr>
              <a:t>¿Qué es? </a:t>
            </a:r>
          </a:p>
          <a:p>
            <a:pPr algn="just"/>
            <a:r>
              <a:rPr lang="es-ES" sz="1200" dirty="0">
                <a:latin typeface="Century Gothic" pitchFamily="34" charset="0"/>
              </a:rPr>
              <a:t>El turismo arqueológico o arqueoturismo implica viajar para contemplar, estudiar y/o admirar los elementos arqueológicos de un destino, siendo estos recursos productos culturales e históricos.</a:t>
            </a:r>
          </a:p>
        </p:txBody>
      </p:sp>
      <p:sp>
        <p:nvSpPr>
          <p:cNvPr id="9" name="8 CuadroTexto"/>
          <p:cNvSpPr txBox="1"/>
          <p:nvPr/>
        </p:nvSpPr>
        <p:spPr>
          <a:xfrm>
            <a:off x="357167" y="3321926"/>
            <a:ext cx="6000791" cy="892552"/>
          </a:xfrm>
          <a:prstGeom prst="rect">
            <a:avLst/>
          </a:prstGeom>
          <a:noFill/>
        </p:spPr>
        <p:txBody>
          <a:bodyPr wrap="square" rtlCol="0">
            <a:spAutoFit/>
          </a:bodyPr>
          <a:lstStyle/>
          <a:p>
            <a:pPr algn="just"/>
            <a:r>
              <a:rPr lang="es-ES" sz="1400" b="1" dirty="0">
                <a:solidFill>
                  <a:schemeClr val="accent3">
                    <a:lumMod val="50000"/>
                  </a:schemeClr>
                </a:solidFill>
                <a:latin typeface="Century Gothic" pitchFamily="34" charset="0"/>
              </a:rPr>
              <a:t>¿Cómo se puede disfrutar del turismo arqueológico en el Valle del Guadalhorce?</a:t>
            </a:r>
          </a:p>
          <a:p>
            <a:pPr algn="just"/>
            <a:r>
              <a:rPr lang="es-ES" sz="1200" dirty="0">
                <a:latin typeface="Century Gothic" pitchFamily="34" charset="0"/>
              </a:rPr>
              <a:t>Visita a museos, realización de visitas guiadas por los municipios y rutas de senderismo.</a:t>
            </a:r>
          </a:p>
        </p:txBody>
      </p:sp>
      <p:sp>
        <p:nvSpPr>
          <p:cNvPr id="10" name="9 Rectángulo"/>
          <p:cNvSpPr/>
          <p:nvPr/>
        </p:nvSpPr>
        <p:spPr>
          <a:xfrm>
            <a:off x="285728" y="1881166"/>
            <a:ext cx="6143668" cy="1000132"/>
          </a:xfrm>
          <a:prstGeom prst="rect">
            <a:avLst/>
          </a:prstGeom>
          <a:noFill/>
          <a:ln>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Rectángulo"/>
          <p:cNvSpPr/>
          <p:nvPr/>
        </p:nvSpPr>
        <p:spPr>
          <a:xfrm>
            <a:off x="285728" y="3309926"/>
            <a:ext cx="6143668" cy="928694"/>
          </a:xfrm>
          <a:prstGeom prst="rect">
            <a:avLst/>
          </a:prstGeom>
          <a:noFill/>
          <a:ln>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CuadroTexto"/>
          <p:cNvSpPr txBox="1"/>
          <p:nvPr/>
        </p:nvSpPr>
        <p:spPr>
          <a:xfrm>
            <a:off x="285728" y="4524372"/>
            <a:ext cx="5549917" cy="4708981"/>
          </a:xfrm>
          <a:prstGeom prst="rect">
            <a:avLst/>
          </a:prstGeom>
          <a:noFill/>
        </p:spPr>
        <p:txBody>
          <a:bodyPr wrap="none" rtlCol="0">
            <a:spAutoFit/>
          </a:bodyPr>
          <a:lstStyle/>
          <a:p>
            <a:r>
              <a:rPr lang="es-ES" sz="1200" b="1" dirty="0">
                <a:solidFill>
                  <a:schemeClr val="accent3">
                    <a:lumMod val="50000"/>
                  </a:schemeClr>
                </a:solidFill>
                <a:latin typeface="Century Gothic" pitchFamily="34" charset="0"/>
              </a:rPr>
              <a:t>Oferta Turismo arqueológico:</a:t>
            </a:r>
          </a:p>
          <a:p>
            <a:r>
              <a:rPr lang="es-ES" sz="1200" dirty="0">
                <a:solidFill>
                  <a:schemeClr val="accent3">
                    <a:lumMod val="50000"/>
                  </a:schemeClr>
                </a:solidFill>
                <a:latin typeface="Century Gothic" pitchFamily="34" charset="0"/>
              </a:rPr>
              <a:t>Patrimonio arqueológico:</a:t>
            </a:r>
          </a:p>
          <a:p>
            <a:pPr>
              <a:buFontTx/>
              <a:buChar char="-"/>
            </a:pPr>
            <a:r>
              <a:rPr lang="es-ES" sz="1200" dirty="0">
                <a:latin typeface="Century Gothic" pitchFamily="34" charset="0"/>
              </a:rPr>
              <a:t>Alhaurín el Grande:</a:t>
            </a:r>
          </a:p>
          <a:p>
            <a:pPr marL="628650" lvl="1" indent="-171450">
              <a:buFont typeface="Arial" panose="020B0604020202020204" pitchFamily="34" charset="0"/>
              <a:buChar char="•"/>
            </a:pPr>
            <a:r>
              <a:rPr lang="es-ES" sz="1200" dirty="0">
                <a:latin typeface="Century Gothic" pitchFamily="34" charset="0"/>
              </a:rPr>
              <a:t>Torre Alquería de Urique</a:t>
            </a:r>
          </a:p>
          <a:p>
            <a:pPr marL="628650" lvl="1" indent="-171450">
              <a:buFont typeface="Arial" panose="020B0604020202020204" pitchFamily="34" charset="0"/>
              <a:buChar char="•"/>
            </a:pPr>
            <a:r>
              <a:rPr lang="es-ES" sz="1200" dirty="0">
                <a:latin typeface="Century Gothic" pitchFamily="34" charset="0"/>
              </a:rPr>
              <a:t>Castillo Fahala</a:t>
            </a:r>
          </a:p>
          <a:p>
            <a:pPr>
              <a:buFontTx/>
              <a:buChar char="-"/>
            </a:pPr>
            <a:r>
              <a:rPr lang="es-ES" sz="1200" dirty="0">
                <a:latin typeface="Century Gothic" pitchFamily="34" charset="0"/>
              </a:rPr>
              <a:t>Almogía:</a:t>
            </a:r>
          </a:p>
          <a:p>
            <a:pPr lvl="1">
              <a:buFont typeface="Arial" pitchFamily="34" charset="0"/>
              <a:buChar char="•"/>
            </a:pPr>
            <a:r>
              <a:rPr lang="es-ES" sz="1200" dirty="0">
                <a:latin typeface="Century Gothic" pitchFamily="34" charset="0"/>
              </a:rPr>
              <a:t>la Venta del Fraile (pinturas prehistóricas) </a:t>
            </a:r>
          </a:p>
          <a:p>
            <a:pPr lvl="1">
              <a:buFont typeface="Arial" pitchFamily="34" charset="0"/>
              <a:buChar char="•"/>
            </a:pPr>
            <a:r>
              <a:rPr lang="es-ES" sz="1200" dirty="0">
                <a:latin typeface="Century Gothic" pitchFamily="34" charset="0"/>
              </a:rPr>
              <a:t>El castillo de Almogía y Santi Petri, ambos de la época medieval.</a:t>
            </a:r>
          </a:p>
          <a:p>
            <a:pPr>
              <a:buFontTx/>
              <a:buChar char="-"/>
            </a:pPr>
            <a:r>
              <a:rPr lang="es-ES" sz="1200" dirty="0">
                <a:latin typeface="Century Gothic" pitchFamily="34" charset="0"/>
              </a:rPr>
              <a:t>Álora:</a:t>
            </a:r>
          </a:p>
          <a:p>
            <a:pPr lvl="1">
              <a:buFont typeface="Arial" pitchFamily="34" charset="0"/>
              <a:buChar char="•"/>
            </a:pPr>
            <a:r>
              <a:rPr lang="es-ES" sz="1200" dirty="0">
                <a:latin typeface="Century Gothic" pitchFamily="34" charset="0"/>
              </a:rPr>
              <a:t> Excavaciones en el Cerro de las Torres</a:t>
            </a:r>
          </a:p>
          <a:p>
            <a:pPr lvl="1">
              <a:buFont typeface="Arial" pitchFamily="34" charset="0"/>
              <a:buChar char="•"/>
            </a:pPr>
            <a:r>
              <a:rPr lang="es-ES" sz="1200" dirty="0">
                <a:latin typeface="Century Gothic" pitchFamily="34" charset="0"/>
              </a:rPr>
              <a:t>Castillo de Álora</a:t>
            </a:r>
          </a:p>
          <a:p>
            <a:pPr lvl="1">
              <a:buFont typeface="Arial" pitchFamily="34" charset="0"/>
              <a:buChar char="•"/>
            </a:pPr>
            <a:r>
              <a:rPr lang="es-ES" sz="1200" dirty="0">
                <a:latin typeface="Century Gothic" pitchFamily="34" charset="0"/>
              </a:rPr>
              <a:t>Yacimiento romano de Canca</a:t>
            </a:r>
          </a:p>
          <a:p>
            <a:r>
              <a:rPr lang="es-ES" sz="1200" dirty="0">
                <a:latin typeface="Century Gothic" pitchFamily="34" charset="0"/>
              </a:rPr>
              <a:t>-Cártama:</a:t>
            </a:r>
          </a:p>
          <a:p>
            <a:pPr lvl="1">
              <a:buFont typeface="Arial" pitchFamily="34" charset="0"/>
              <a:buChar char="•"/>
            </a:pPr>
            <a:r>
              <a:rPr lang="es-ES" sz="1200" dirty="0">
                <a:latin typeface="Century Gothic" pitchFamily="34" charset="0"/>
              </a:rPr>
              <a:t>Colección museográfica</a:t>
            </a:r>
          </a:p>
          <a:p>
            <a:pPr lvl="1">
              <a:buFont typeface="Arial" pitchFamily="34" charset="0"/>
              <a:buChar char="•"/>
            </a:pPr>
            <a:r>
              <a:rPr lang="es-ES" sz="1200" dirty="0">
                <a:latin typeface="Century Gothic" pitchFamily="34" charset="0"/>
              </a:rPr>
              <a:t>Yacimiento de Cártama Pueblo</a:t>
            </a:r>
          </a:p>
          <a:p>
            <a:pPr lvl="1">
              <a:buFont typeface="Arial" pitchFamily="34" charset="0"/>
              <a:buChar char="•"/>
            </a:pPr>
            <a:r>
              <a:rPr lang="es-ES" sz="1200" dirty="0">
                <a:latin typeface="Century Gothic" pitchFamily="34" charset="0"/>
              </a:rPr>
              <a:t>Castillo de Cártama</a:t>
            </a:r>
          </a:p>
          <a:p>
            <a:r>
              <a:rPr lang="es-ES" sz="1200" dirty="0">
                <a:latin typeface="Century Gothic" pitchFamily="34" charset="0"/>
              </a:rPr>
              <a:t>- Coín: Cuevas Rupestres</a:t>
            </a:r>
          </a:p>
          <a:p>
            <a:r>
              <a:rPr lang="es-ES" sz="1200" dirty="0">
                <a:latin typeface="Century Gothic" pitchFamily="34" charset="0"/>
              </a:rPr>
              <a:t>- Pizarra:</a:t>
            </a:r>
          </a:p>
          <a:p>
            <a:pPr lvl="1">
              <a:buFont typeface="Arial" pitchFamily="34" charset="0"/>
              <a:buChar char="•"/>
            </a:pPr>
            <a:r>
              <a:rPr lang="es-ES" sz="1200" dirty="0">
                <a:latin typeface="Century Gothic" pitchFamily="34" charset="0"/>
              </a:rPr>
              <a:t>Necrópolis Castillejos de Quintana</a:t>
            </a:r>
          </a:p>
          <a:p>
            <a:pPr lvl="1">
              <a:buFont typeface="Arial" pitchFamily="34" charset="0"/>
              <a:buChar char="•"/>
            </a:pPr>
            <a:r>
              <a:rPr lang="es-ES" sz="1200" dirty="0">
                <a:latin typeface="Century Gothic" pitchFamily="34" charset="0"/>
              </a:rPr>
              <a:t>Castillejos de Luna</a:t>
            </a:r>
          </a:p>
          <a:p>
            <a:pPr lvl="1">
              <a:buFont typeface="Arial" pitchFamily="34" charset="0"/>
              <a:buChar char="•"/>
            </a:pPr>
            <a:r>
              <a:rPr lang="es-ES" sz="1200" dirty="0">
                <a:latin typeface="Century Gothic" pitchFamily="34" charset="0"/>
              </a:rPr>
              <a:t>Bañaero de la Reina</a:t>
            </a:r>
          </a:p>
          <a:p>
            <a:pPr>
              <a:buFontTx/>
              <a:buChar char="-"/>
            </a:pPr>
            <a:r>
              <a:rPr lang="es-ES" sz="1200" dirty="0">
                <a:latin typeface="Century Gothic" pitchFamily="34" charset="0"/>
              </a:rPr>
              <a:t>Valle de Abdalajís:</a:t>
            </a:r>
          </a:p>
          <a:p>
            <a:pPr lvl="1">
              <a:buFont typeface="Arial" pitchFamily="34" charset="0"/>
              <a:buChar char="•"/>
            </a:pPr>
            <a:r>
              <a:rPr lang="es-ES" sz="1200" dirty="0">
                <a:latin typeface="Century Gothic" pitchFamily="34" charset="0"/>
              </a:rPr>
              <a:t>Santuario ibérico que se encuentra en el Cerro Tozaires</a:t>
            </a:r>
          </a:p>
          <a:p>
            <a:pPr lvl="1">
              <a:buFont typeface="Arial" pitchFamily="34" charset="0"/>
              <a:buChar char="•"/>
            </a:pPr>
            <a:r>
              <a:rPr lang="es-ES" sz="1200" dirty="0">
                <a:latin typeface="Century Gothic" pitchFamily="34" charset="0"/>
              </a:rPr>
              <a:t>Ciudad romana de Nescania.</a:t>
            </a:r>
          </a:p>
          <a:p>
            <a:endParaRPr lang="es-ES" sz="1200" dirty="0">
              <a:latin typeface="Century Gothic" pitchFamily="34" charset="0"/>
            </a:endParaRPr>
          </a:p>
        </p:txBody>
      </p:sp>
      <p:pic>
        <p:nvPicPr>
          <p:cNvPr id="4098" name="Picture 2" descr="Cártama, un yacimiento único - La Opinión de Málaga">
            <a:extLst>
              <a:ext uri="{FF2B5EF4-FFF2-40B4-BE49-F238E27FC236}">
                <a16:creationId xmlns:a16="http://schemas.microsoft.com/office/drawing/2014/main" id="{B45CAB29-110C-C4A5-C793-2DA4DBA0DF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2302" y="6528639"/>
            <a:ext cx="2532901" cy="142475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entágono"/>
          <p:cNvSpPr/>
          <p:nvPr/>
        </p:nvSpPr>
        <p:spPr>
          <a:xfrm>
            <a:off x="0" y="380968"/>
            <a:ext cx="6429396" cy="928694"/>
          </a:xfrm>
          <a:prstGeom prst="homePlate">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3 Marcador de número de diapositiva"/>
          <p:cNvSpPr>
            <a:spLocks noGrp="1"/>
          </p:cNvSpPr>
          <p:nvPr>
            <p:ph type="sldNum" sz="quarter" idx="12"/>
          </p:nvPr>
        </p:nvSpPr>
        <p:spPr>
          <a:xfrm>
            <a:off x="5757842" y="9096404"/>
            <a:ext cx="1100158" cy="527402"/>
          </a:xfrm>
          <a:solidFill>
            <a:schemeClr val="accent3">
              <a:lumMod val="40000"/>
              <a:lumOff val="60000"/>
            </a:schemeClr>
          </a:solidFill>
        </p:spPr>
        <p:txBody>
          <a:bodyPr/>
          <a:lstStyle/>
          <a:p>
            <a:pPr algn="ctr"/>
            <a:fld id="{A38E4A3D-BF32-499E-BC92-F472714D7D7F}" type="slidenum">
              <a:rPr lang="es-ES" smtClean="0">
                <a:solidFill>
                  <a:schemeClr val="tx1"/>
                </a:solidFill>
              </a:rPr>
              <a:pPr algn="ctr"/>
              <a:t>11</a:t>
            </a:fld>
            <a:endParaRPr lang="es-ES" dirty="0">
              <a:solidFill>
                <a:schemeClr val="tx1"/>
              </a:solidFill>
            </a:endParaRPr>
          </a:p>
        </p:txBody>
      </p:sp>
      <p:sp>
        <p:nvSpPr>
          <p:cNvPr id="6" name="5 Marcador de pie de página"/>
          <p:cNvSpPr>
            <a:spLocks noGrp="1"/>
          </p:cNvSpPr>
          <p:nvPr>
            <p:ph type="ftr" sz="quarter" idx="11"/>
          </p:nvPr>
        </p:nvSpPr>
        <p:spPr>
          <a:xfrm>
            <a:off x="1285860" y="9181396"/>
            <a:ext cx="4071966" cy="527402"/>
          </a:xfrm>
        </p:spPr>
        <p:txBody>
          <a:bodyPr/>
          <a:lstStyle/>
          <a:p>
            <a:r>
              <a:rPr lang="es-ES" i="1" dirty="0"/>
              <a:t>Estudio-Informe Sensaciones Guadalhorce</a:t>
            </a:r>
          </a:p>
        </p:txBody>
      </p:sp>
      <p:sp>
        <p:nvSpPr>
          <p:cNvPr id="7" name="6 CuadroTexto"/>
          <p:cNvSpPr txBox="1"/>
          <p:nvPr/>
        </p:nvSpPr>
        <p:spPr>
          <a:xfrm>
            <a:off x="0" y="540221"/>
            <a:ext cx="4806124" cy="707886"/>
          </a:xfrm>
          <a:prstGeom prst="rect">
            <a:avLst/>
          </a:prstGeom>
          <a:noFill/>
        </p:spPr>
        <p:txBody>
          <a:bodyPr wrap="none" rtlCol="0">
            <a:spAutoFit/>
          </a:bodyPr>
          <a:lstStyle/>
          <a:p>
            <a:r>
              <a:rPr lang="es-ES" sz="4000" dirty="0">
                <a:solidFill>
                  <a:schemeClr val="accent3">
                    <a:lumMod val="50000"/>
                  </a:schemeClr>
                </a:solidFill>
                <a:latin typeface="Simple Script" pitchFamily="2" charset="0"/>
              </a:rPr>
              <a:t> TURISMO  GEOLOGICO</a:t>
            </a:r>
          </a:p>
        </p:txBody>
      </p:sp>
      <p:sp>
        <p:nvSpPr>
          <p:cNvPr id="8" name="7 CuadroTexto"/>
          <p:cNvSpPr txBox="1"/>
          <p:nvPr/>
        </p:nvSpPr>
        <p:spPr>
          <a:xfrm>
            <a:off x="357166" y="1952604"/>
            <a:ext cx="5857916" cy="861774"/>
          </a:xfrm>
          <a:prstGeom prst="rect">
            <a:avLst/>
          </a:prstGeom>
          <a:noFill/>
        </p:spPr>
        <p:txBody>
          <a:bodyPr wrap="square" rtlCol="0">
            <a:spAutoFit/>
          </a:bodyPr>
          <a:lstStyle/>
          <a:p>
            <a:pPr algn="just"/>
            <a:r>
              <a:rPr lang="es-ES" sz="1400" b="1" dirty="0">
                <a:solidFill>
                  <a:schemeClr val="accent3">
                    <a:lumMod val="50000"/>
                  </a:schemeClr>
                </a:solidFill>
                <a:latin typeface="Century Gothic" pitchFamily="34" charset="0"/>
              </a:rPr>
              <a:t>¿Qué es? </a:t>
            </a:r>
          </a:p>
          <a:p>
            <a:pPr algn="just"/>
            <a:r>
              <a:rPr lang="es-ES" sz="1200" dirty="0">
                <a:latin typeface="Century Gothic" pitchFamily="34" charset="0"/>
              </a:rPr>
              <a:t>Turismo geológico o geoturismo es aquel que aprovecha aquel patrimonio geológico y  geodiversidad como recurso turístico  suficientemente importante para destacar como principales atractivos del destino. </a:t>
            </a:r>
          </a:p>
        </p:txBody>
      </p:sp>
      <p:sp>
        <p:nvSpPr>
          <p:cNvPr id="9" name="8 CuadroTexto"/>
          <p:cNvSpPr txBox="1"/>
          <p:nvPr/>
        </p:nvSpPr>
        <p:spPr>
          <a:xfrm>
            <a:off x="357167" y="3321926"/>
            <a:ext cx="6000791" cy="1077218"/>
          </a:xfrm>
          <a:prstGeom prst="rect">
            <a:avLst/>
          </a:prstGeom>
          <a:noFill/>
        </p:spPr>
        <p:txBody>
          <a:bodyPr wrap="square" rtlCol="0">
            <a:spAutoFit/>
          </a:bodyPr>
          <a:lstStyle/>
          <a:p>
            <a:pPr algn="just"/>
            <a:r>
              <a:rPr lang="es-ES" sz="1400" b="1" dirty="0">
                <a:solidFill>
                  <a:schemeClr val="accent3">
                    <a:lumMod val="50000"/>
                  </a:schemeClr>
                </a:solidFill>
                <a:latin typeface="Century Gothic" pitchFamily="34" charset="0"/>
              </a:rPr>
              <a:t>¿Cómo se puede disfrutar del geoturismo en el Valle del Guadalhorce?</a:t>
            </a:r>
          </a:p>
          <a:p>
            <a:pPr algn="just"/>
            <a:r>
              <a:rPr lang="es-ES" sz="1200" dirty="0">
                <a:latin typeface="Century Gothic" pitchFamily="34" charset="0"/>
              </a:rPr>
              <a:t>Existen varias rutas que nos permiten apreciar la geomorfología de los paisajes, también hay visitas y eventos puntuales que ponen en valor el patrimonio geológico de nuestros municipios.</a:t>
            </a:r>
          </a:p>
        </p:txBody>
      </p:sp>
      <p:sp>
        <p:nvSpPr>
          <p:cNvPr id="10" name="9 Rectángulo"/>
          <p:cNvSpPr/>
          <p:nvPr/>
        </p:nvSpPr>
        <p:spPr>
          <a:xfrm>
            <a:off x="285728" y="1881166"/>
            <a:ext cx="6143668" cy="1000132"/>
          </a:xfrm>
          <a:prstGeom prst="rect">
            <a:avLst/>
          </a:prstGeom>
          <a:noFill/>
          <a:ln>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Rectángulo"/>
          <p:cNvSpPr/>
          <p:nvPr/>
        </p:nvSpPr>
        <p:spPr>
          <a:xfrm>
            <a:off x="285728" y="3309926"/>
            <a:ext cx="6143668" cy="1071570"/>
          </a:xfrm>
          <a:prstGeom prst="rect">
            <a:avLst/>
          </a:prstGeom>
          <a:noFill/>
          <a:ln>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CuadroTexto"/>
          <p:cNvSpPr txBox="1"/>
          <p:nvPr/>
        </p:nvSpPr>
        <p:spPr>
          <a:xfrm>
            <a:off x="285728" y="4722167"/>
            <a:ext cx="4785284" cy="461665"/>
          </a:xfrm>
          <a:prstGeom prst="rect">
            <a:avLst/>
          </a:prstGeom>
          <a:noFill/>
        </p:spPr>
        <p:txBody>
          <a:bodyPr wrap="none" rtlCol="0">
            <a:spAutoFit/>
          </a:bodyPr>
          <a:lstStyle/>
          <a:p>
            <a:r>
              <a:rPr lang="es-ES" sz="1200" b="1" dirty="0">
                <a:solidFill>
                  <a:schemeClr val="accent3">
                    <a:lumMod val="50000"/>
                  </a:schemeClr>
                </a:solidFill>
                <a:latin typeface="Century Gothic" pitchFamily="34" charset="0"/>
              </a:rPr>
              <a:t>Lugares de interés turístico geológico:</a:t>
            </a:r>
          </a:p>
          <a:p>
            <a:r>
              <a:rPr lang="es-ES" sz="1200" dirty="0">
                <a:latin typeface="Century Gothic" pitchFamily="34" charset="0"/>
              </a:rPr>
              <a:t>Geoparque Guadalhorce (Álora, Pizarra y Valle de Abdalajís)</a:t>
            </a:r>
          </a:p>
        </p:txBody>
      </p:sp>
      <p:pic>
        <p:nvPicPr>
          <p:cNvPr id="14" name="Imagen 13">
            <a:extLst>
              <a:ext uri="{FF2B5EF4-FFF2-40B4-BE49-F238E27FC236}">
                <a16:creationId xmlns:a16="http://schemas.microsoft.com/office/drawing/2014/main" id="{4AC6C8B1-CD0A-A536-B6E0-90E5763229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590492" y="5873373"/>
            <a:ext cx="3534138" cy="265060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entágono"/>
          <p:cNvSpPr/>
          <p:nvPr/>
        </p:nvSpPr>
        <p:spPr>
          <a:xfrm>
            <a:off x="0" y="380968"/>
            <a:ext cx="6429396" cy="928694"/>
          </a:xfrm>
          <a:prstGeom prst="homePlate">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3 Marcador de número de diapositiva"/>
          <p:cNvSpPr>
            <a:spLocks noGrp="1"/>
          </p:cNvSpPr>
          <p:nvPr>
            <p:ph type="sldNum" sz="quarter" idx="12"/>
          </p:nvPr>
        </p:nvSpPr>
        <p:spPr>
          <a:xfrm>
            <a:off x="5757842" y="9096404"/>
            <a:ext cx="1100158" cy="527402"/>
          </a:xfrm>
          <a:solidFill>
            <a:schemeClr val="accent3">
              <a:lumMod val="40000"/>
              <a:lumOff val="60000"/>
            </a:schemeClr>
          </a:solidFill>
        </p:spPr>
        <p:txBody>
          <a:bodyPr/>
          <a:lstStyle/>
          <a:p>
            <a:pPr algn="ctr"/>
            <a:fld id="{A38E4A3D-BF32-499E-BC92-F472714D7D7F}" type="slidenum">
              <a:rPr lang="es-ES" smtClean="0">
                <a:solidFill>
                  <a:schemeClr val="tx1"/>
                </a:solidFill>
              </a:rPr>
              <a:pPr algn="ctr"/>
              <a:t>12</a:t>
            </a:fld>
            <a:endParaRPr lang="es-ES" dirty="0">
              <a:solidFill>
                <a:schemeClr val="tx1"/>
              </a:solidFill>
            </a:endParaRPr>
          </a:p>
        </p:txBody>
      </p:sp>
      <p:sp>
        <p:nvSpPr>
          <p:cNvPr id="6" name="5 Marcador de pie de página"/>
          <p:cNvSpPr>
            <a:spLocks noGrp="1"/>
          </p:cNvSpPr>
          <p:nvPr>
            <p:ph type="ftr" sz="quarter" idx="11"/>
          </p:nvPr>
        </p:nvSpPr>
        <p:spPr>
          <a:xfrm>
            <a:off x="1285860" y="9181396"/>
            <a:ext cx="4071966" cy="527402"/>
          </a:xfrm>
        </p:spPr>
        <p:txBody>
          <a:bodyPr/>
          <a:lstStyle/>
          <a:p>
            <a:r>
              <a:rPr lang="es-ES" i="1" dirty="0"/>
              <a:t>Estudio-Informe Sensaciones Guadalhorce</a:t>
            </a:r>
          </a:p>
        </p:txBody>
      </p:sp>
      <p:sp>
        <p:nvSpPr>
          <p:cNvPr id="7" name="6 CuadroTexto"/>
          <p:cNvSpPr txBox="1"/>
          <p:nvPr/>
        </p:nvSpPr>
        <p:spPr>
          <a:xfrm>
            <a:off x="0" y="540221"/>
            <a:ext cx="4232825" cy="707886"/>
          </a:xfrm>
          <a:prstGeom prst="rect">
            <a:avLst/>
          </a:prstGeom>
          <a:noFill/>
        </p:spPr>
        <p:txBody>
          <a:bodyPr wrap="none" rtlCol="0">
            <a:spAutoFit/>
          </a:bodyPr>
          <a:lstStyle/>
          <a:p>
            <a:r>
              <a:rPr lang="es-ES" sz="4000" dirty="0">
                <a:solidFill>
                  <a:schemeClr val="accent3">
                    <a:lumMod val="50000"/>
                  </a:schemeClr>
                </a:solidFill>
                <a:latin typeface="Simple Script" pitchFamily="2" charset="0"/>
              </a:rPr>
              <a:t> TURISMO  ACTIVO </a:t>
            </a:r>
          </a:p>
        </p:txBody>
      </p:sp>
      <p:sp>
        <p:nvSpPr>
          <p:cNvPr id="8" name="7 CuadroTexto"/>
          <p:cNvSpPr txBox="1"/>
          <p:nvPr/>
        </p:nvSpPr>
        <p:spPr>
          <a:xfrm>
            <a:off x="357166" y="1952604"/>
            <a:ext cx="5857916" cy="1046440"/>
          </a:xfrm>
          <a:prstGeom prst="rect">
            <a:avLst/>
          </a:prstGeom>
          <a:noFill/>
        </p:spPr>
        <p:txBody>
          <a:bodyPr wrap="square" rtlCol="0">
            <a:spAutoFit/>
          </a:bodyPr>
          <a:lstStyle/>
          <a:p>
            <a:pPr algn="just"/>
            <a:r>
              <a:rPr lang="es-ES" sz="1400" b="1" dirty="0">
                <a:solidFill>
                  <a:schemeClr val="accent3">
                    <a:lumMod val="50000"/>
                  </a:schemeClr>
                </a:solidFill>
                <a:latin typeface="Century Gothic" pitchFamily="34" charset="0"/>
              </a:rPr>
              <a:t>¿Qué es? </a:t>
            </a:r>
          </a:p>
          <a:p>
            <a:pPr algn="just"/>
            <a:r>
              <a:rPr lang="es-ES" sz="1200" dirty="0">
                <a:latin typeface="Century Gothic" pitchFamily="34" charset="0"/>
              </a:rPr>
              <a:t>Este tipo de turismo se realiza principalmente en espacios naturales. Comprende actividades de recreo, deportivas y/o de aventura sirviéndose de los mismos recursos que ofrece el entorno, ya sea aéreo, terrestre, subterráneo, acuático o urbano.</a:t>
            </a:r>
          </a:p>
        </p:txBody>
      </p:sp>
      <p:sp>
        <p:nvSpPr>
          <p:cNvPr id="9" name="8 CuadroTexto"/>
          <p:cNvSpPr txBox="1"/>
          <p:nvPr/>
        </p:nvSpPr>
        <p:spPr>
          <a:xfrm>
            <a:off x="357167" y="3321926"/>
            <a:ext cx="6000791" cy="1261884"/>
          </a:xfrm>
          <a:prstGeom prst="rect">
            <a:avLst/>
          </a:prstGeom>
          <a:noFill/>
        </p:spPr>
        <p:txBody>
          <a:bodyPr wrap="square" rtlCol="0">
            <a:spAutoFit/>
          </a:bodyPr>
          <a:lstStyle/>
          <a:p>
            <a:pPr algn="just"/>
            <a:r>
              <a:rPr lang="es-ES" sz="1400" b="1" dirty="0">
                <a:solidFill>
                  <a:schemeClr val="accent3">
                    <a:lumMod val="50000"/>
                  </a:schemeClr>
                </a:solidFill>
                <a:latin typeface="Century Gothic" pitchFamily="34" charset="0"/>
              </a:rPr>
              <a:t>¿Cómo se puede disfrutar del turismo activo en el Valle del Guadalhorce?</a:t>
            </a:r>
          </a:p>
          <a:p>
            <a:pPr algn="just"/>
            <a:r>
              <a:rPr lang="es-ES" sz="1200" dirty="0">
                <a:latin typeface="Century Gothic" pitchFamily="34" charset="0"/>
              </a:rPr>
              <a:t>Entre las actividades más populares de turismo activo de la comarca destacan el senderismo, montañismo, rutas en bicicleta, escalada, rapel, paseos a caballo, golf, actividades acuáticas, parapente/vuelo libre, eventos deportivos… y muchas más.</a:t>
            </a:r>
          </a:p>
        </p:txBody>
      </p:sp>
      <p:sp>
        <p:nvSpPr>
          <p:cNvPr id="10" name="9 Rectángulo"/>
          <p:cNvSpPr/>
          <p:nvPr/>
        </p:nvSpPr>
        <p:spPr>
          <a:xfrm>
            <a:off x="285728" y="1881166"/>
            <a:ext cx="6143668" cy="1214446"/>
          </a:xfrm>
          <a:prstGeom prst="rect">
            <a:avLst/>
          </a:prstGeom>
          <a:noFill/>
          <a:ln>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Rectángulo"/>
          <p:cNvSpPr/>
          <p:nvPr/>
        </p:nvSpPr>
        <p:spPr>
          <a:xfrm>
            <a:off x="285728" y="3309926"/>
            <a:ext cx="6143668" cy="1357322"/>
          </a:xfrm>
          <a:prstGeom prst="rect">
            <a:avLst/>
          </a:prstGeom>
          <a:noFill/>
          <a:ln>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CuadroTexto"/>
          <p:cNvSpPr txBox="1"/>
          <p:nvPr/>
        </p:nvSpPr>
        <p:spPr>
          <a:xfrm>
            <a:off x="229152" y="4667248"/>
            <a:ext cx="4153701" cy="4832092"/>
          </a:xfrm>
          <a:prstGeom prst="rect">
            <a:avLst/>
          </a:prstGeom>
          <a:noFill/>
        </p:spPr>
        <p:txBody>
          <a:bodyPr wrap="none" rtlCol="0">
            <a:spAutoFit/>
          </a:bodyPr>
          <a:lstStyle/>
          <a:p>
            <a:r>
              <a:rPr lang="es-ES" sz="1200" b="1" dirty="0">
                <a:solidFill>
                  <a:schemeClr val="accent3">
                    <a:lumMod val="50000"/>
                  </a:schemeClr>
                </a:solidFill>
                <a:latin typeface="Century Gothic" pitchFamily="34" charset="0"/>
              </a:rPr>
              <a:t>Oferta Turismo Activo:</a:t>
            </a:r>
          </a:p>
          <a:p>
            <a:r>
              <a:rPr lang="es-ES" sz="1100" dirty="0">
                <a:solidFill>
                  <a:schemeClr val="accent3">
                    <a:lumMod val="50000"/>
                  </a:schemeClr>
                </a:solidFill>
                <a:latin typeface="Century Gothic" pitchFamily="34" charset="0"/>
              </a:rPr>
              <a:t>Empresas según RTA</a:t>
            </a:r>
          </a:p>
          <a:p>
            <a:pPr>
              <a:buFont typeface="Arial" pitchFamily="34" charset="0"/>
              <a:buChar char="•"/>
            </a:pPr>
            <a:r>
              <a:rPr lang="en-GB" sz="1050" dirty="0">
                <a:latin typeface="Century Gothic" pitchFamily="34" charset="0"/>
              </a:rPr>
              <a:t>David Warden Go Beyond (</a:t>
            </a:r>
            <a:r>
              <a:rPr lang="es-ES" sz="1050" dirty="0">
                <a:latin typeface="Century Gothic" pitchFamily="34" charset="0"/>
              </a:rPr>
              <a:t>Alhaurín El Grande</a:t>
            </a:r>
            <a:r>
              <a:rPr lang="en-GB" sz="1050" dirty="0">
                <a:latin typeface="Century Gothic" pitchFamily="34" charset="0"/>
              </a:rPr>
              <a:t>)</a:t>
            </a:r>
            <a:endParaRPr lang="es-ES" sz="1050" dirty="0">
              <a:latin typeface="Century Gothic" pitchFamily="34" charset="0"/>
            </a:endParaRPr>
          </a:p>
          <a:p>
            <a:pPr>
              <a:buFont typeface="Arial" pitchFamily="34" charset="0"/>
              <a:buChar char="•"/>
            </a:pPr>
            <a:r>
              <a:rPr lang="es-ES" sz="1050" dirty="0">
                <a:latin typeface="Century Gothic" pitchFamily="34" charset="0"/>
              </a:rPr>
              <a:t>Doctor Kite Malaga (Alhaurín El Grande)</a:t>
            </a:r>
          </a:p>
          <a:p>
            <a:pPr>
              <a:buFont typeface="Arial" pitchFamily="34" charset="0"/>
              <a:buChar char="•"/>
            </a:pPr>
            <a:r>
              <a:rPr lang="es-ES" sz="1050" dirty="0">
                <a:latin typeface="Century Gothic" pitchFamily="34" charset="0"/>
              </a:rPr>
              <a:t>Torotrail (Alhaurín El Grande)</a:t>
            </a:r>
          </a:p>
          <a:p>
            <a:pPr>
              <a:buFont typeface="Arial" pitchFamily="34" charset="0"/>
              <a:buChar char="•"/>
            </a:pPr>
            <a:r>
              <a:rPr lang="es-ES" sz="1050" dirty="0">
                <a:latin typeface="Century Gothic" pitchFamily="34" charset="0"/>
              </a:rPr>
              <a:t>Offroad Orange Ltd Sucursal En España (Alhaurín El Grande)</a:t>
            </a:r>
          </a:p>
          <a:p>
            <a:pPr>
              <a:buFont typeface="Arial" pitchFamily="34" charset="0"/>
              <a:buChar char="•"/>
            </a:pPr>
            <a:r>
              <a:rPr lang="es-ES" sz="1050" dirty="0">
                <a:latin typeface="Century Gothic" pitchFamily="34" charset="0"/>
              </a:rPr>
              <a:t>Andalusien Entdechken (Alhaurín El Grande)</a:t>
            </a:r>
          </a:p>
          <a:p>
            <a:pPr>
              <a:buFont typeface="Arial" pitchFamily="34" charset="0"/>
              <a:buChar char="•"/>
            </a:pPr>
            <a:r>
              <a:rPr lang="es-ES" sz="1050" dirty="0">
                <a:latin typeface="Century Gothic" pitchFamily="34" charset="0"/>
              </a:rPr>
              <a:t>Cp Group (Alhaurín El Grande)</a:t>
            </a:r>
          </a:p>
          <a:p>
            <a:pPr>
              <a:buFont typeface="Arial" pitchFamily="34" charset="0"/>
              <a:buChar char="•"/>
            </a:pPr>
            <a:r>
              <a:rPr lang="es-ES" sz="1050" dirty="0">
                <a:latin typeface="Century Gothic" pitchFamily="34" charset="0"/>
              </a:rPr>
              <a:t>Susan Roberts (Álora)</a:t>
            </a:r>
          </a:p>
          <a:p>
            <a:pPr lvl="0">
              <a:buFont typeface="Arial" pitchFamily="34" charset="0"/>
              <a:buChar char="•"/>
            </a:pPr>
            <a:r>
              <a:rPr lang="es-ES" sz="1050" dirty="0">
                <a:latin typeface="Century Gothic" pitchFamily="34" charset="0"/>
              </a:rPr>
              <a:t>Aloratur (Álora)</a:t>
            </a:r>
          </a:p>
          <a:p>
            <a:pPr lvl="0">
              <a:buFont typeface="Arial" pitchFamily="34" charset="0"/>
              <a:buChar char="•"/>
            </a:pPr>
            <a:r>
              <a:rPr lang="es-ES" sz="1050" dirty="0">
                <a:latin typeface="Century Gothic" pitchFamily="34" charset="0"/>
              </a:rPr>
              <a:t>El Chorro Activo (Álora)</a:t>
            </a:r>
          </a:p>
          <a:p>
            <a:pPr lvl="0">
              <a:buFont typeface="Arial" pitchFamily="34" charset="0"/>
              <a:buChar char="•"/>
            </a:pPr>
            <a:r>
              <a:rPr lang="es-ES" sz="1050" dirty="0">
                <a:latin typeface="Century Gothic" pitchFamily="34" charset="0"/>
              </a:rPr>
              <a:t>Xperience Tiempo Libre Y Ocio (Álora)</a:t>
            </a:r>
          </a:p>
          <a:p>
            <a:pPr lvl="0">
              <a:buFont typeface="Arial" pitchFamily="34" charset="0"/>
              <a:buChar char="•"/>
            </a:pPr>
            <a:r>
              <a:rPr lang="es-ES" sz="1050" dirty="0">
                <a:latin typeface="Century Gothic" pitchFamily="34" charset="0"/>
              </a:rPr>
              <a:t>Guadaltur (Álora)</a:t>
            </a:r>
          </a:p>
          <a:p>
            <a:pPr lvl="0">
              <a:buFont typeface="Arial" pitchFamily="34" charset="0"/>
              <a:buChar char="•"/>
            </a:pPr>
            <a:r>
              <a:rPr lang="es-ES" sz="1050" dirty="0">
                <a:latin typeface="Century Gothic" pitchFamily="34" charset="0"/>
              </a:rPr>
              <a:t>Asociación Equino El Chorro (Álora)</a:t>
            </a:r>
          </a:p>
          <a:p>
            <a:pPr lvl="0">
              <a:buFont typeface="Arial" pitchFamily="34" charset="0"/>
              <a:buChar char="•"/>
            </a:pPr>
            <a:r>
              <a:rPr lang="es-ES" sz="1050" dirty="0">
                <a:latin typeface="Century Gothic" pitchFamily="34" charset="0"/>
              </a:rPr>
              <a:t>Discover Andalucia 4x4 (Álora)</a:t>
            </a:r>
          </a:p>
          <a:p>
            <a:pPr lvl="0">
              <a:buFont typeface="Arial" pitchFamily="34" charset="0"/>
              <a:buChar char="•"/>
            </a:pPr>
            <a:r>
              <a:rPr lang="es-ES" sz="1050" dirty="0">
                <a:latin typeface="Century Gothic" pitchFamily="34" charset="0"/>
              </a:rPr>
              <a:t>Triangulo Activo (Álora)</a:t>
            </a:r>
          </a:p>
          <a:p>
            <a:pPr lvl="0">
              <a:buFont typeface="Arial" pitchFamily="34" charset="0"/>
              <a:buChar char="•"/>
            </a:pPr>
            <a:r>
              <a:rPr lang="es-ES" sz="1050" dirty="0">
                <a:latin typeface="Century Gothic" pitchFamily="34" charset="0"/>
              </a:rPr>
              <a:t>Casa Martin (Álora)</a:t>
            </a:r>
          </a:p>
          <a:p>
            <a:pPr>
              <a:buFont typeface="Arial" pitchFamily="34" charset="0"/>
              <a:buChar char="•"/>
            </a:pPr>
            <a:r>
              <a:rPr lang="es-ES" sz="1050" dirty="0">
                <a:latin typeface="Century Gothic" pitchFamily="34" charset="0"/>
              </a:rPr>
              <a:t>Cártama Phoenix (Cártama)</a:t>
            </a:r>
          </a:p>
          <a:p>
            <a:pPr>
              <a:buFont typeface="Arial" pitchFamily="34" charset="0"/>
              <a:buChar char="•"/>
            </a:pPr>
            <a:r>
              <a:rPr lang="es-ES" sz="1050" dirty="0">
                <a:latin typeface="Century Gothic" pitchFamily="34" charset="0"/>
              </a:rPr>
              <a:t>Andalucía Hikers (Cártama)</a:t>
            </a:r>
          </a:p>
          <a:p>
            <a:pPr>
              <a:buFont typeface="Arial" pitchFamily="34" charset="0"/>
              <a:buChar char="•"/>
            </a:pPr>
            <a:r>
              <a:rPr lang="es-ES" sz="1050" dirty="0">
                <a:latin typeface="Century Gothic" pitchFamily="34" charset="0"/>
              </a:rPr>
              <a:t>Aventura Sports (Cártama)</a:t>
            </a:r>
          </a:p>
          <a:p>
            <a:pPr>
              <a:buFont typeface="Arial" pitchFamily="34" charset="0"/>
              <a:buChar char="•"/>
            </a:pPr>
            <a:r>
              <a:rPr lang="es-ES" sz="1050" dirty="0">
                <a:latin typeface="Century Gothic" pitchFamily="34" charset="0"/>
              </a:rPr>
              <a:t>Acción Rural (Coín)</a:t>
            </a:r>
          </a:p>
          <a:p>
            <a:pPr>
              <a:buFont typeface="Arial" pitchFamily="34" charset="0"/>
              <a:buChar char="•"/>
            </a:pPr>
            <a:r>
              <a:rPr lang="es-ES" sz="1050" dirty="0">
                <a:latin typeface="Century Gothic" pitchFamily="34" charset="0"/>
              </a:rPr>
              <a:t>Muliaventuras Coriolis S.L (Coín)</a:t>
            </a:r>
          </a:p>
          <a:p>
            <a:pPr>
              <a:buFont typeface="Arial" pitchFamily="34" charset="0"/>
              <a:buChar char="•"/>
            </a:pPr>
            <a:r>
              <a:rPr lang="es-ES" sz="1050" dirty="0">
                <a:latin typeface="Century Gothic" pitchFamily="34" charset="0"/>
              </a:rPr>
              <a:t>Dd Enduro Spain Tours, S.L ((Coín)</a:t>
            </a:r>
          </a:p>
          <a:p>
            <a:pPr>
              <a:buFont typeface="Arial" pitchFamily="34" charset="0"/>
              <a:buChar char="•"/>
            </a:pPr>
            <a:r>
              <a:rPr lang="es-ES" sz="1050" dirty="0">
                <a:latin typeface="Century Gothic" pitchFamily="34" charset="0"/>
              </a:rPr>
              <a:t>Hidropedales Valdearenas (Pizarra)</a:t>
            </a:r>
          </a:p>
          <a:p>
            <a:pPr>
              <a:buFont typeface="Arial" pitchFamily="34" charset="0"/>
              <a:buChar char="•"/>
            </a:pPr>
            <a:r>
              <a:rPr lang="es-ES" sz="1050" dirty="0">
                <a:latin typeface="Century Gothic" pitchFamily="34" charset="0"/>
              </a:rPr>
              <a:t>Activa T Naturaleza &amp; Aventura(Pizarra)</a:t>
            </a:r>
          </a:p>
          <a:p>
            <a:pPr>
              <a:buFont typeface="Arial" pitchFamily="34" charset="0"/>
              <a:buChar char="•"/>
            </a:pPr>
            <a:r>
              <a:rPr lang="es-ES" sz="1050" dirty="0">
                <a:latin typeface="Century Gothic" pitchFamily="34" charset="0"/>
              </a:rPr>
              <a:t>Turismo Activo Málaga(Valle De Abdalajís)</a:t>
            </a:r>
          </a:p>
          <a:p>
            <a:pPr>
              <a:buFont typeface="Arial" pitchFamily="34" charset="0"/>
              <a:buChar char="•"/>
            </a:pPr>
            <a:r>
              <a:rPr lang="es-ES" sz="1050" dirty="0">
                <a:latin typeface="Century Gothic" pitchFamily="34" charset="0"/>
              </a:rPr>
              <a:t>Paraíso De La Aventura (Valle De Abdalajís)</a:t>
            </a:r>
          </a:p>
          <a:p>
            <a:pPr lvl="0">
              <a:buFont typeface="Arial" pitchFamily="34" charset="0"/>
              <a:buChar char="•"/>
            </a:pPr>
            <a:r>
              <a:rPr lang="es-ES" sz="1050" dirty="0">
                <a:latin typeface="Century Gothic" pitchFamily="34" charset="0"/>
              </a:rPr>
              <a:t>Costa Golf Guide (Golf)(Alhaurín el Grande)</a:t>
            </a:r>
          </a:p>
          <a:p>
            <a:endParaRPr lang="es-ES" sz="1200" dirty="0">
              <a:latin typeface="Century Gothic" pitchFamily="34" charset="0"/>
            </a:endParaRPr>
          </a:p>
        </p:txBody>
      </p:sp>
      <p:sp>
        <p:nvSpPr>
          <p:cNvPr id="13" name="12 CuadroTexto"/>
          <p:cNvSpPr txBox="1"/>
          <p:nvPr/>
        </p:nvSpPr>
        <p:spPr>
          <a:xfrm>
            <a:off x="3786190" y="6096008"/>
            <a:ext cx="2465740" cy="1246495"/>
          </a:xfrm>
          <a:prstGeom prst="rect">
            <a:avLst/>
          </a:prstGeom>
          <a:noFill/>
        </p:spPr>
        <p:txBody>
          <a:bodyPr wrap="none" rtlCol="0">
            <a:spAutoFit/>
          </a:bodyPr>
          <a:lstStyle/>
          <a:p>
            <a:r>
              <a:rPr lang="es-ES" sz="1200" dirty="0">
                <a:solidFill>
                  <a:schemeClr val="accent3">
                    <a:lumMod val="50000"/>
                  </a:schemeClr>
                </a:solidFill>
                <a:latin typeface="Century Gothic" pitchFamily="34" charset="0"/>
              </a:rPr>
              <a:t>Más empresas:</a:t>
            </a:r>
          </a:p>
          <a:p>
            <a:pPr>
              <a:buFontTx/>
              <a:buChar char="-"/>
            </a:pPr>
            <a:r>
              <a:rPr lang="es-ES" sz="1050" dirty="0">
                <a:latin typeface="Century Gothic" pitchFamily="34" charset="0"/>
              </a:rPr>
              <a:t>La garganta activa (Álora)</a:t>
            </a:r>
          </a:p>
          <a:p>
            <a:pPr>
              <a:buFontTx/>
              <a:buChar char="-"/>
            </a:pPr>
            <a:r>
              <a:rPr lang="es-ES" sz="1050" dirty="0">
                <a:latin typeface="Century Gothic" pitchFamily="34" charset="0"/>
              </a:rPr>
              <a:t>Caminito del Rey</a:t>
            </a:r>
          </a:p>
          <a:p>
            <a:pPr>
              <a:buFontTx/>
              <a:buChar char="-"/>
            </a:pPr>
            <a:r>
              <a:rPr lang="es-ES" sz="1050" dirty="0">
                <a:latin typeface="Century Gothic" pitchFamily="34" charset="0"/>
              </a:rPr>
              <a:t>Indian Sport</a:t>
            </a:r>
          </a:p>
          <a:p>
            <a:pPr>
              <a:buFontTx/>
              <a:buChar char="-"/>
            </a:pPr>
            <a:r>
              <a:rPr lang="es-ES" sz="1050" dirty="0">
                <a:latin typeface="Century Gothic" pitchFamily="34" charset="0"/>
              </a:rPr>
              <a:t>Almogía Rural Experiences &amp; Sport</a:t>
            </a:r>
          </a:p>
          <a:p>
            <a:endParaRPr lang="es-ES" sz="1050" dirty="0">
              <a:latin typeface="Century Gothic" pitchFamily="34" charset="0"/>
            </a:endParaRPr>
          </a:p>
          <a:p>
            <a:pPr>
              <a:buFontTx/>
              <a:buChar char="-"/>
            </a:pPr>
            <a:endParaRPr lang="es-ES" sz="1050" dirty="0">
              <a:latin typeface="Century Gothic" pitchFamily="34" charset="0"/>
            </a:endParaRPr>
          </a:p>
        </p:txBody>
      </p:sp>
      <p:pic>
        <p:nvPicPr>
          <p:cNvPr id="3" name="Imagen 2">
            <a:extLst>
              <a:ext uri="{FF2B5EF4-FFF2-40B4-BE49-F238E27FC236}">
                <a16:creationId xmlns:a16="http://schemas.microsoft.com/office/drawing/2014/main" id="{2CFE25B7-030B-3266-8AD7-47ADE57717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503" y="7195491"/>
            <a:ext cx="2101029" cy="15757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entágono"/>
          <p:cNvSpPr/>
          <p:nvPr/>
        </p:nvSpPr>
        <p:spPr>
          <a:xfrm>
            <a:off x="0" y="380968"/>
            <a:ext cx="6429396" cy="928694"/>
          </a:xfrm>
          <a:prstGeom prst="homePlate">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3 Marcador de número de diapositiva"/>
          <p:cNvSpPr>
            <a:spLocks noGrp="1"/>
          </p:cNvSpPr>
          <p:nvPr>
            <p:ph type="sldNum" sz="quarter" idx="12"/>
          </p:nvPr>
        </p:nvSpPr>
        <p:spPr>
          <a:xfrm>
            <a:off x="5757842" y="9096404"/>
            <a:ext cx="1100158" cy="527402"/>
          </a:xfrm>
          <a:solidFill>
            <a:schemeClr val="accent3">
              <a:lumMod val="40000"/>
              <a:lumOff val="60000"/>
            </a:schemeClr>
          </a:solidFill>
        </p:spPr>
        <p:txBody>
          <a:bodyPr/>
          <a:lstStyle/>
          <a:p>
            <a:pPr algn="ctr"/>
            <a:fld id="{A38E4A3D-BF32-499E-BC92-F472714D7D7F}" type="slidenum">
              <a:rPr lang="es-ES" smtClean="0">
                <a:solidFill>
                  <a:schemeClr val="tx1"/>
                </a:solidFill>
              </a:rPr>
              <a:pPr algn="ctr"/>
              <a:t>13</a:t>
            </a:fld>
            <a:endParaRPr lang="es-ES" dirty="0">
              <a:solidFill>
                <a:schemeClr val="tx1"/>
              </a:solidFill>
            </a:endParaRPr>
          </a:p>
        </p:txBody>
      </p:sp>
      <p:sp>
        <p:nvSpPr>
          <p:cNvPr id="6" name="5 Marcador de pie de página"/>
          <p:cNvSpPr>
            <a:spLocks noGrp="1"/>
          </p:cNvSpPr>
          <p:nvPr>
            <p:ph type="ftr" sz="quarter" idx="11"/>
          </p:nvPr>
        </p:nvSpPr>
        <p:spPr>
          <a:xfrm>
            <a:off x="1285860" y="9181396"/>
            <a:ext cx="4071966" cy="527402"/>
          </a:xfrm>
        </p:spPr>
        <p:txBody>
          <a:bodyPr/>
          <a:lstStyle/>
          <a:p>
            <a:r>
              <a:rPr lang="es-ES" i="1" dirty="0"/>
              <a:t>Estudio-Informe Sensaciones Guadalhorce</a:t>
            </a:r>
          </a:p>
        </p:txBody>
      </p:sp>
      <p:sp>
        <p:nvSpPr>
          <p:cNvPr id="7" name="6 CuadroTexto"/>
          <p:cNvSpPr txBox="1"/>
          <p:nvPr/>
        </p:nvSpPr>
        <p:spPr>
          <a:xfrm>
            <a:off x="0" y="540221"/>
            <a:ext cx="3396058" cy="707886"/>
          </a:xfrm>
          <a:prstGeom prst="rect">
            <a:avLst/>
          </a:prstGeom>
          <a:noFill/>
        </p:spPr>
        <p:txBody>
          <a:bodyPr wrap="none" rtlCol="0">
            <a:spAutoFit/>
          </a:bodyPr>
          <a:lstStyle/>
          <a:p>
            <a:r>
              <a:rPr lang="es-ES" sz="4000" dirty="0">
                <a:solidFill>
                  <a:schemeClr val="accent3">
                    <a:lumMod val="50000"/>
                  </a:schemeClr>
                </a:solidFill>
                <a:latin typeface="Simple Script" pitchFamily="2" charset="0"/>
              </a:rPr>
              <a:t>CICLOTURISMO</a:t>
            </a:r>
          </a:p>
        </p:txBody>
      </p:sp>
      <p:sp>
        <p:nvSpPr>
          <p:cNvPr id="8" name="7 CuadroTexto"/>
          <p:cNvSpPr txBox="1"/>
          <p:nvPr/>
        </p:nvSpPr>
        <p:spPr>
          <a:xfrm>
            <a:off x="357166" y="1952604"/>
            <a:ext cx="5857916" cy="677108"/>
          </a:xfrm>
          <a:prstGeom prst="rect">
            <a:avLst/>
          </a:prstGeom>
          <a:noFill/>
        </p:spPr>
        <p:txBody>
          <a:bodyPr wrap="square" rtlCol="0">
            <a:spAutoFit/>
          </a:bodyPr>
          <a:lstStyle/>
          <a:p>
            <a:pPr algn="just"/>
            <a:r>
              <a:rPr lang="es-ES" sz="1400" b="1" dirty="0">
                <a:solidFill>
                  <a:schemeClr val="accent3">
                    <a:lumMod val="50000"/>
                  </a:schemeClr>
                </a:solidFill>
                <a:latin typeface="Century Gothic" pitchFamily="34" charset="0"/>
              </a:rPr>
              <a:t>¿Qué es? </a:t>
            </a:r>
          </a:p>
          <a:p>
            <a:pPr algn="just"/>
            <a:r>
              <a:rPr lang="es-ES" sz="1200" dirty="0">
                <a:latin typeface="Century Gothic" pitchFamily="34" charset="0"/>
              </a:rPr>
              <a:t> El cicloturismo en una actividad recreativa, no competitiva, que mezcla el deporte, la afición por el ciclismo y el turismo.</a:t>
            </a:r>
          </a:p>
        </p:txBody>
      </p:sp>
      <p:sp>
        <p:nvSpPr>
          <p:cNvPr id="9" name="8 CuadroTexto"/>
          <p:cNvSpPr txBox="1"/>
          <p:nvPr/>
        </p:nvSpPr>
        <p:spPr>
          <a:xfrm>
            <a:off x="357167" y="3020784"/>
            <a:ext cx="6000791" cy="892552"/>
          </a:xfrm>
          <a:prstGeom prst="rect">
            <a:avLst/>
          </a:prstGeom>
          <a:noFill/>
        </p:spPr>
        <p:txBody>
          <a:bodyPr wrap="square" rtlCol="0">
            <a:spAutoFit/>
          </a:bodyPr>
          <a:lstStyle/>
          <a:p>
            <a:pPr algn="just"/>
            <a:r>
              <a:rPr lang="es-ES" sz="1400" b="1" dirty="0">
                <a:solidFill>
                  <a:schemeClr val="accent3">
                    <a:lumMod val="50000"/>
                  </a:schemeClr>
                </a:solidFill>
                <a:latin typeface="Century Gothic" pitchFamily="34" charset="0"/>
              </a:rPr>
              <a:t>¿Cómo se puede disfrutar del cicloturismo en el Valle del Guadalhorce?</a:t>
            </a:r>
          </a:p>
          <a:p>
            <a:pPr algn="just"/>
            <a:r>
              <a:rPr lang="es-ES" sz="1200" dirty="0">
                <a:latin typeface="Century Gothic" pitchFamily="34" charset="0"/>
              </a:rPr>
              <a:t>Mediante rutas por la naturales e incluso en entornos urbanos, encuentros y eventos no competitivos.</a:t>
            </a:r>
          </a:p>
        </p:txBody>
      </p:sp>
      <p:sp>
        <p:nvSpPr>
          <p:cNvPr id="10" name="9 Rectángulo"/>
          <p:cNvSpPr/>
          <p:nvPr/>
        </p:nvSpPr>
        <p:spPr>
          <a:xfrm>
            <a:off x="285728" y="1881166"/>
            <a:ext cx="6143668" cy="928694"/>
          </a:xfrm>
          <a:prstGeom prst="rect">
            <a:avLst/>
          </a:prstGeom>
          <a:noFill/>
          <a:ln>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Rectángulo"/>
          <p:cNvSpPr/>
          <p:nvPr/>
        </p:nvSpPr>
        <p:spPr>
          <a:xfrm>
            <a:off x="285728" y="3008784"/>
            <a:ext cx="6143668" cy="1080120"/>
          </a:xfrm>
          <a:prstGeom prst="rect">
            <a:avLst/>
          </a:prstGeom>
          <a:noFill/>
          <a:ln>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11 CuadroTexto">
            <a:extLst>
              <a:ext uri="{FF2B5EF4-FFF2-40B4-BE49-F238E27FC236}">
                <a16:creationId xmlns:a16="http://schemas.microsoft.com/office/drawing/2014/main" id="{18C33FBA-79BA-FB9E-9BCF-47B04790A17E}"/>
              </a:ext>
            </a:extLst>
          </p:cNvPr>
          <p:cNvSpPr txBox="1"/>
          <p:nvPr/>
        </p:nvSpPr>
        <p:spPr>
          <a:xfrm>
            <a:off x="285728" y="4339344"/>
            <a:ext cx="2640466" cy="1915909"/>
          </a:xfrm>
          <a:prstGeom prst="rect">
            <a:avLst/>
          </a:prstGeom>
          <a:noFill/>
        </p:spPr>
        <p:txBody>
          <a:bodyPr wrap="none" rtlCol="0">
            <a:spAutoFit/>
          </a:bodyPr>
          <a:lstStyle/>
          <a:p>
            <a:r>
              <a:rPr lang="es-ES" sz="1200" b="1" dirty="0">
                <a:solidFill>
                  <a:schemeClr val="accent3">
                    <a:lumMod val="50000"/>
                  </a:schemeClr>
                </a:solidFill>
                <a:latin typeface="Century Gothic" pitchFamily="34" charset="0"/>
              </a:rPr>
              <a:t>Rutas en BTT:</a:t>
            </a:r>
          </a:p>
          <a:p>
            <a:pPr marL="228600" indent="-228600">
              <a:buFont typeface="+mj-lt"/>
              <a:buAutoNum type="arabicPeriod"/>
            </a:pPr>
            <a:r>
              <a:rPr lang="es-ES" sz="1200" dirty="0">
                <a:latin typeface="Century Gothic" pitchFamily="34" charset="0"/>
              </a:rPr>
              <a:t>Pizarra - Coín</a:t>
            </a:r>
          </a:p>
          <a:p>
            <a:pPr marL="228600" indent="-228600">
              <a:buFont typeface="+mj-lt"/>
              <a:buAutoNum type="arabicPeriod"/>
            </a:pPr>
            <a:r>
              <a:rPr lang="es-ES" sz="1200" dirty="0">
                <a:latin typeface="Century Gothic" pitchFamily="34" charset="0"/>
              </a:rPr>
              <a:t>Coín - Alhaurín el Grande</a:t>
            </a:r>
          </a:p>
          <a:p>
            <a:pPr marL="228600" indent="-228600">
              <a:buFont typeface="+mj-lt"/>
              <a:buAutoNum type="arabicPeriod"/>
            </a:pPr>
            <a:r>
              <a:rPr lang="es-ES" sz="1200" dirty="0">
                <a:latin typeface="Century Gothic" pitchFamily="34" charset="0"/>
              </a:rPr>
              <a:t>Alhaurín el Grande - Cártama</a:t>
            </a:r>
          </a:p>
          <a:p>
            <a:pPr marL="228600" indent="-228600">
              <a:buFont typeface="+mj-lt"/>
              <a:buAutoNum type="arabicPeriod"/>
            </a:pPr>
            <a:r>
              <a:rPr lang="es-ES" sz="1200" dirty="0">
                <a:latin typeface="Century Gothic" pitchFamily="34" charset="0"/>
              </a:rPr>
              <a:t>Cártama - Almogía</a:t>
            </a:r>
          </a:p>
          <a:p>
            <a:pPr marL="228600" indent="-228600">
              <a:buFont typeface="+mj-lt"/>
              <a:buAutoNum type="arabicPeriod"/>
            </a:pPr>
            <a:r>
              <a:rPr lang="es-ES" sz="1200" dirty="0">
                <a:latin typeface="Century Gothic" pitchFamily="34" charset="0"/>
              </a:rPr>
              <a:t>Almogía - Valle de Abdalajís</a:t>
            </a:r>
          </a:p>
          <a:p>
            <a:pPr marL="228600" indent="-228600">
              <a:buFont typeface="+mj-lt"/>
              <a:buAutoNum type="arabicPeriod"/>
            </a:pPr>
            <a:r>
              <a:rPr lang="es-ES" sz="1200" dirty="0">
                <a:latin typeface="Century Gothic" pitchFamily="34" charset="0"/>
              </a:rPr>
              <a:t>Valle de Abdalajís - Álora</a:t>
            </a:r>
          </a:p>
          <a:p>
            <a:pPr marL="228600" indent="-228600">
              <a:buFont typeface="+mj-lt"/>
              <a:buAutoNum type="arabicPeriod"/>
            </a:pPr>
            <a:r>
              <a:rPr lang="es-ES" sz="1200" dirty="0">
                <a:latin typeface="Century Gothic" pitchFamily="34" charset="0"/>
              </a:rPr>
              <a:t>Álora - Pizarra</a:t>
            </a:r>
          </a:p>
          <a:p>
            <a:endParaRPr lang="es-ES" sz="1050" dirty="0">
              <a:latin typeface="Century Gothic" pitchFamily="34" charset="0"/>
            </a:endParaRPr>
          </a:p>
          <a:p>
            <a:endParaRPr lang="es-ES" sz="1200" dirty="0">
              <a:latin typeface="Century Gothic" pitchFamily="34" charset="0"/>
            </a:endParaRPr>
          </a:p>
        </p:txBody>
      </p:sp>
      <p:pic>
        <p:nvPicPr>
          <p:cNvPr id="8194" name="Picture 2" descr="Portada de Con Alforjas y a Pedales por el Valle del Guadalhorce">
            <a:extLst>
              <a:ext uri="{FF2B5EF4-FFF2-40B4-BE49-F238E27FC236}">
                <a16:creationId xmlns:a16="http://schemas.microsoft.com/office/drawing/2014/main" id="{4AB87E54-1133-2DB1-BD43-B884856383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197" y="6227941"/>
            <a:ext cx="4325534" cy="242810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696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entágono"/>
          <p:cNvSpPr/>
          <p:nvPr/>
        </p:nvSpPr>
        <p:spPr>
          <a:xfrm>
            <a:off x="0" y="380968"/>
            <a:ext cx="6429396" cy="928694"/>
          </a:xfrm>
          <a:prstGeom prst="homePlate">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3 Marcador de número de diapositiva"/>
          <p:cNvSpPr>
            <a:spLocks noGrp="1"/>
          </p:cNvSpPr>
          <p:nvPr>
            <p:ph type="sldNum" sz="quarter" idx="12"/>
          </p:nvPr>
        </p:nvSpPr>
        <p:spPr>
          <a:xfrm>
            <a:off x="5757842" y="9096404"/>
            <a:ext cx="1100158" cy="527402"/>
          </a:xfrm>
          <a:solidFill>
            <a:schemeClr val="accent3">
              <a:lumMod val="40000"/>
              <a:lumOff val="60000"/>
            </a:schemeClr>
          </a:solidFill>
        </p:spPr>
        <p:txBody>
          <a:bodyPr/>
          <a:lstStyle/>
          <a:p>
            <a:pPr algn="ctr"/>
            <a:fld id="{A38E4A3D-BF32-499E-BC92-F472714D7D7F}" type="slidenum">
              <a:rPr lang="es-ES" smtClean="0">
                <a:solidFill>
                  <a:schemeClr val="tx1"/>
                </a:solidFill>
              </a:rPr>
              <a:pPr algn="ctr"/>
              <a:t>14</a:t>
            </a:fld>
            <a:endParaRPr lang="es-ES" dirty="0">
              <a:solidFill>
                <a:schemeClr val="tx1"/>
              </a:solidFill>
            </a:endParaRPr>
          </a:p>
        </p:txBody>
      </p:sp>
      <p:sp>
        <p:nvSpPr>
          <p:cNvPr id="6" name="5 Marcador de pie de página"/>
          <p:cNvSpPr>
            <a:spLocks noGrp="1"/>
          </p:cNvSpPr>
          <p:nvPr>
            <p:ph type="ftr" sz="quarter" idx="11"/>
          </p:nvPr>
        </p:nvSpPr>
        <p:spPr>
          <a:xfrm>
            <a:off x="1285860" y="9181396"/>
            <a:ext cx="4071966" cy="527402"/>
          </a:xfrm>
        </p:spPr>
        <p:txBody>
          <a:bodyPr/>
          <a:lstStyle/>
          <a:p>
            <a:r>
              <a:rPr lang="es-ES" i="1" dirty="0"/>
              <a:t>Estudio-Informe Sensaciones Guadalhorce</a:t>
            </a:r>
          </a:p>
        </p:txBody>
      </p:sp>
      <p:sp>
        <p:nvSpPr>
          <p:cNvPr id="7" name="6 CuadroTexto"/>
          <p:cNvSpPr txBox="1"/>
          <p:nvPr/>
        </p:nvSpPr>
        <p:spPr>
          <a:xfrm>
            <a:off x="0" y="540221"/>
            <a:ext cx="3106941" cy="707886"/>
          </a:xfrm>
          <a:prstGeom prst="rect">
            <a:avLst/>
          </a:prstGeom>
          <a:noFill/>
        </p:spPr>
        <p:txBody>
          <a:bodyPr wrap="none" rtlCol="0">
            <a:spAutoFit/>
          </a:bodyPr>
          <a:lstStyle/>
          <a:p>
            <a:r>
              <a:rPr lang="es-ES" sz="4000" dirty="0">
                <a:solidFill>
                  <a:schemeClr val="accent3">
                    <a:lumMod val="50000"/>
                  </a:schemeClr>
                </a:solidFill>
                <a:latin typeface="Simple Script" pitchFamily="2" charset="0"/>
              </a:rPr>
              <a:t> SENDERISMO</a:t>
            </a:r>
          </a:p>
        </p:txBody>
      </p:sp>
      <p:sp>
        <p:nvSpPr>
          <p:cNvPr id="8" name="7 CuadroTexto"/>
          <p:cNvSpPr txBox="1"/>
          <p:nvPr/>
        </p:nvSpPr>
        <p:spPr>
          <a:xfrm>
            <a:off x="357166" y="1952604"/>
            <a:ext cx="5857916" cy="1415772"/>
          </a:xfrm>
          <a:prstGeom prst="rect">
            <a:avLst/>
          </a:prstGeom>
          <a:noFill/>
        </p:spPr>
        <p:txBody>
          <a:bodyPr wrap="square" rtlCol="0">
            <a:spAutoFit/>
          </a:bodyPr>
          <a:lstStyle/>
          <a:p>
            <a:pPr algn="just"/>
            <a:r>
              <a:rPr lang="es-ES" sz="1400" b="1" dirty="0">
                <a:solidFill>
                  <a:schemeClr val="accent3">
                    <a:lumMod val="50000"/>
                  </a:schemeClr>
                </a:solidFill>
                <a:latin typeface="Century Gothic" pitchFamily="34" charset="0"/>
              </a:rPr>
              <a:t>¿Qué es? </a:t>
            </a:r>
          </a:p>
          <a:p>
            <a:pPr algn="just"/>
            <a:r>
              <a:rPr lang="es-ES" sz="1200" b="0" i="0" dirty="0">
                <a:solidFill>
                  <a:srgbClr val="1A1A1A"/>
                </a:solidFill>
                <a:effectLst/>
                <a:latin typeface="Century Gothic" panose="020B0502020202020204" pitchFamily="34" charset="0"/>
              </a:rPr>
              <a:t>Según la RAE </a:t>
            </a:r>
            <a:r>
              <a:rPr lang="es-ES" sz="1200" b="1" i="0" dirty="0">
                <a:solidFill>
                  <a:srgbClr val="1A1A1A"/>
                </a:solidFill>
                <a:effectLst/>
                <a:latin typeface="Century Gothic" panose="020B0502020202020204" pitchFamily="34" charset="0"/>
              </a:rPr>
              <a:t>el senderismo se define como una “actividad deportiva que consiste en caminar por el campo siguiendo un itinerario determinado”</a:t>
            </a:r>
            <a:r>
              <a:rPr lang="es-ES" sz="1200" b="0" i="0" dirty="0">
                <a:solidFill>
                  <a:srgbClr val="1A1A1A"/>
                </a:solidFill>
                <a:effectLst/>
                <a:latin typeface="Century Gothic" panose="020B0502020202020204" pitchFamily="34" charset="0"/>
              </a:rPr>
              <a:t>. Aunque esta propuesta de definición en ningún momento relaciona al senderismo con el turismo como tal, menciona que es una actividad realizada en espacios naturales la cual se rige por un itinerario, por lo que lleva una planificación minuciosa del espacio así como su adecuación.</a:t>
            </a:r>
            <a:endParaRPr lang="es-ES" sz="1200" dirty="0">
              <a:latin typeface="Century Gothic" panose="020B0502020202020204" pitchFamily="34" charset="0"/>
            </a:endParaRPr>
          </a:p>
        </p:txBody>
      </p:sp>
      <p:sp>
        <p:nvSpPr>
          <p:cNvPr id="9" name="8 CuadroTexto"/>
          <p:cNvSpPr txBox="1"/>
          <p:nvPr/>
        </p:nvSpPr>
        <p:spPr>
          <a:xfrm>
            <a:off x="372699" y="3712572"/>
            <a:ext cx="6000791" cy="707886"/>
          </a:xfrm>
          <a:prstGeom prst="rect">
            <a:avLst/>
          </a:prstGeom>
          <a:noFill/>
        </p:spPr>
        <p:txBody>
          <a:bodyPr wrap="square" rtlCol="0">
            <a:spAutoFit/>
          </a:bodyPr>
          <a:lstStyle/>
          <a:p>
            <a:pPr algn="just"/>
            <a:r>
              <a:rPr lang="es-ES" sz="1400" b="1" dirty="0">
                <a:solidFill>
                  <a:schemeClr val="accent3">
                    <a:lumMod val="50000"/>
                  </a:schemeClr>
                </a:solidFill>
                <a:latin typeface="Century Gothic" pitchFamily="34" charset="0"/>
              </a:rPr>
              <a:t>¿Cómo se puede disfrutar del cicloturismo en el Valle del Guadalhorce?</a:t>
            </a:r>
          </a:p>
          <a:p>
            <a:pPr algn="just"/>
            <a:r>
              <a:rPr lang="es-ES" sz="1200" dirty="0">
                <a:latin typeface="Century Gothic" pitchFamily="34" charset="0"/>
              </a:rPr>
              <a:t>Realización de rutas, escapadas a la naturaleza y eventos deportivos.</a:t>
            </a:r>
          </a:p>
        </p:txBody>
      </p:sp>
      <p:sp>
        <p:nvSpPr>
          <p:cNvPr id="10" name="9 Rectángulo"/>
          <p:cNvSpPr/>
          <p:nvPr/>
        </p:nvSpPr>
        <p:spPr>
          <a:xfrm>
            <a:off x="285728" y="1881166"/>
            <a:ext cx="6143668" cy="1487210"/>
          </a:xfrm>
          <a:prstGeom prst="rect">
            <a:avLst/>
          </a:prstGeom>
          <a:noFill/>
          <a:ln>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Rectángulo"/>
          <p:cNvSpPr/>
          <p:nvPr/>
        </p:nvSpPr>
        <p:spPr>
          <a:xfrm>
            <a:off x="251251" y="3618788"/>
            <a:ext cx="6143668" cy="928694"/>
          </a:xfrm>
          <a:prstGeom prst="rect">
            <a:avLst/>
          </a:prstGeom>
          <a:noFill/>
          <a:ln>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11 CuadroTexto">
            <a:extLst>
              <a:ext uri="{FF2B5EF4-FFF2-40B4-BE49-F238E27FC236}">
                <a16:creationId xmlns:a16="http://schemas.microsoft.com/office/drawing/2014/main" id="{18C33FBA-79BA-FB9E-9BCF-47B04790A17E}"/>
              </a:ext>
            </a:extLst>
          </p:cNvPr>
          <p:cNvSpPr txBox="1"/>
          <p:nvPr/>
        </p:nvSpPr>
        <p:spPr>
          <a:xfrm>
            <a:off x="251251" y="4745605"/>
            <a:ext cx="3177749" cy="3231654"/>
          </a:xfrm>
          <a:prstGeom prst="rect">
            <a:avLst/>
          </a:prstGeom>
          <a:noFill/>
        </p:spPr>
        <p:txBody>
          <a:bodyPr wrap="square" rtlCol="0">
            <a:spAutoFit/>
          </a:bodyPr>
          <a:lstStyle/>
          <a:p>
            <a:pPr algn="just"/>
            <a:r>
              <a:rPr lang="es-ES" sz="1200" b="1" dirty="0">
                <a:solidFill>
                  <a:schemeClr val="accent3">
                    <a:lumMod val="50000"/>
                  </a:schemeClr>
                </a:solidFill>
                <a:latin typeface="Century Gothic" pitchFamily="34" charset="0"/>
              </a:rPr>
              <a:t>Ruta Gran Senda:</a:t>
            </a:r>
          </a:p>
          <a:p>
            <a:pPr marL="171450" indent="-171450" algn="just">
              <a:buFont typeface="Arial" panose="020B0604020202020204" pitchFamily="34" charset="0"/>
              <a:buChar char="•"/>
            </a:pPr>
            <a:r>
              <a:rPr lang="es-ES" sz="1200" b="0" i="0" dirty="0">
                <a:effectLst/>
                <a:latin typeface="Century Gothic" panose="020B0502020202020204" pitchFamily="34" charset="0"/>
              </a:rPr>
              <a:t>Etapa 19: Campillos – Embalses del Guadalhorce | 23 km</a:t>
            </a:r>
          </a:p>
          <a:p>
            <a:pPr marL="171450" indent="-171450" algn="just">
              <a:buFont typeface="Arial" panose="020B0604020202020204" pitchFamily="34" charset="0"/>
              <a:buChar char="•"/>
            </a:pPr>
            <a:r>
              <a:rPr lang="es-ES" sz="1200" b="0" i="0" dirty="0">
                <a:effectLst/>
                <a:latin typeface="Century Gothic" panose="020B0502020202020204" pitchFamily="34" charset="0"/>
              </a:rPr>
              <a:t>Etapa 20: Embalses del Guadalhorce – Estación de El Chorro |22 km</a:t>
            </a:r>
          </a:p>
          <a:p>
            <a:pPr marL="171450" indent="-171450" algn="just">
              <a:buFont typeface="Arial" panose="020B0604020202020204" pitchFamily="34" charset="0"/>
              <a:buChar char="•"/>
            </a:pPr>
            <a:r>
              <a:rPr lang="es-ES" sz="1200" b="0" i="0" dirty="0">
                <a:effectLst/>
                <a:latin typeface="Century Gothic" panose="020B0502020202020204" pitchFamily="34" charset="0"/>
              </a:rPr>
              <a:t>Etapa 21;: Estación de El Chorro – Árdales | 16,5 km</a:t>
            </a:r>
          </a:p>
          <a:p>
            <a:pPr marL="171450" indent="-171450" algn="just">
              <a:buFont typeface="Arial" panose="020B0604020202020204" pitchFamily="34" charset="0"/>
              <a:buChar char="•"/>
            </a:pPr>
            <a:endParaRPr lang="es-ES" sz="1200" dirty="0">
              <a:latin typeface="Century Gothic" panose="020B0502020202020204" pitchFamily="34" charset="0"/>
            </a:endParaRPr>
          </a:p>
          <a:p>
            <a:pPr marL="171450" indent="-171450" algn="just">
              <a:buFont typeface="Arial" panose="020B0604020202020204" pitchFamily="34" charset="0"/>
              <a:buChar char="•"/>
            </a:pPr>
            <a:r>
              <a:rPr lang="es-ES" sz="1200" b="0" i="0" dirty="0">
                <a:solidFill>
                  <a:schemeClr val="accent3">
                    <a:lumMod val="50000"/>
                  </a:schemeClr>
                </a:solidFill>
                <a:effectLst/>
                <a:latin typeface="Century Gothic" panose="020B0502020202020204" pitchFamily="34" charset="0"/>
              </a:rPr>
              <a:t>Otras rutas:</a:t>
            </a:r>
          </a:p>
          <a:p>
            <a:pPr marL="171450" indent="-171450" algn="just">
              <a:buFont typeface="Arial" panose="020B0604020202020204" pitchFamily="34" charset="0"/>
              <a:buChar char="•"/>
            </a:pPr>
            <a:r>
              <a:rPr lang="es-ES" sz="1200" b="0" i="0" dirty="0">
                <a:effectLst/>
                <a:latin typeface="Century Gothic" panose="020B0502020202020204" pitchFamily="34" charset="0"/>
              </a:rPr>
              <a:t>Camino Mozárabe de Santiago (Almogía)</a:t>
            </a:r>
          </a:p>
          <a:p>
            <a:pPr marL="171450" indent="-171450" algn="just">
              <a:buFont typeface="Arial" panose="020B0604020202020204" pitchFamily="34" charset="0"/>
              <a:buChar char="•"/>
            </a:pPr>
            <a:r>
              <a:rPr lang="es-ES" sz="1200" dirty="0">
                <a:latin typeface="Century Gothic" panose="020B0502020202020204" pitchFamily="34" charset="0"/>
              </a:rPr>
              <a:t>Ruta fluvial</a:t>
            </a:r>
            <a:endParaRPr lang="es-ES" sz="1200" b="0" i="0" dirty="0">
              <a:effectLst/>
              <a:latin typeface="Century Gothic" panose="020B0502020202020204" pitchFamily="34" charset="0"/>
            </a:endParaRPr>
          </a:p>
          <a:p>
            <a:pPr marL="171450" indent="-171450" algn="just">
              <a:buFont typeface="Arial" panose="020B0604020202020204" pitchFamily="34" charset="0"/>
              <a:buChar char="•"/>
            </a:pPr>
            <a:r>
              <a:rPr lang="es-ES" sz="1200" b="0" i="0" dirty="0">
                <a:effectLst/>
                <a:latin typeface="Century Gothic" panose="020B0502020202020204" pitchFamily="34" charset="0"/>
              </a:rPr>
              <a:t>Sendero GR 248 Gran sendero de Guadalhorce</a:t>
            </a:r>
          </a:p>
          <a:p>
            <a:pPr marL="171450" indent="-171450" algn="just">
              <a:buFont typeface="Arial" panose="020B0604020202020204" pitchFamily="34" charset="0"/>
              <a:buChar char="•"/>
            </a:pPr>
            <a:r>
              <a:rPr lang="es-ES" sz="1200" dirty="0">
                <a:latin typeface="Century Gothic" panose="020B0502020202020204" pitchFamily="34" charset="0"/>
              </a:rPr>
              <a:t>Camino geológico Malacitano</a:t>
            </a:r>
          </a:p>
          <a:p>
            <a:pPr marL="171450" indent="-171450" algn="just">
              <a:buFont typeface="Arial" panose="020B0604020202020204" pitchFamily="34" charset="0"/>
              <a:buChar char="•"/>
            </a:pPr>
            <a:r>
              <a:rPr lang="es-ES" sz="1200" b="0" i="0" dirty="0">
                <a:effectLst/>
                <a:latin typeface="Century Gothic" panose="020B0502020202020204" pitchFamily="34" charset="0"/>
              </a:rPr>
              <a:t>Corredor verde del Guadalhorce.</a:t>
            </a:r>
          </a:p>
          <a:p>
            <a:pPr algn="just"/>
            <a:endParaRPr lang="es-ES" sz="1200" dirty="0">
              <a:latin typeface="Century Gothic" pitchFamily="34" charset="0"/>
            </a:endParaRPr>
          </a:p>
        </p:txBody>
      </p:sp>
      <p:pic>
        <p:nvPicPr>
          <p:cNvPr id="12" name="Imagen 11">
            <a:extLst>
              <a:ext uri="{FF2B5EF4-FFF2-40B4-BE49-F238E27FC236}">
                <a16:creationId xmlns:a16="http://schemas.microsoft.com/office/drawing/2014/main" id="{32CE3379-7D1A-CDA3-54A9-29B8823C6E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1784" y="4902905"/>
            <a:ext cx="2636912" cy="19776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382549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entágono"/>
          <p:cNvSpPr/>
          <p:nvPr/>
        </p:nvSpPr>
        <p:spPr>
          <a:xfrm>
            <a:off x="0" y="380968"/>
            <a:ext cx="6429396" cy="928694"/>
          </a:xfrm>
          <a:prstGeom prst="homePlate">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3 Marcador de número de diapositiva"/>
          <p:cNvSpPr>
            <a:spLocks noGrp="1"/>
          </p:cNvSpPr>
          <p:nvPr>
            <p:ph type="sldNum" sz="quarter" idx="12"/>
          </p:nvPr>
        </p:nvSpPr>
        <p:spPr>
          <a:xfrm>
            <a:off x="5757842" y="9096404"/>
            <a:ext cx="1100158" cy="527402"/>
          </a:xfrm>
          <a:solidFill>
            <a:schemeClr val="accent3">
              <a:lumMod val="40000"/>
              <a:lumOff val="60000"/>
            </a:schemeClr>
          </a:solidFill>
        </p:spPr>
        <p:txBody>
          <a:bodyPr/>
          <a:lstStyle/>
          <a:p>
            <a:pPr algn="ctr"/>
            <a:fld id="{A38E4A3D-BF32-499E-BC92-F472714D7D7F}" type="slidenum">
              <a:rPr lang="es-ES" smtClean="0">
                <a:solidFill>
                  <a:schemeClr val="tx1"/>
                </a:solidFill>
              </a:rPr>
              <a:pPr algn="ctr"/>
              <a:t>15</a:t>
            </a:fld>
            <a:endParaRPr lang="es-ES" dirty="0">
              <a:solidFill>
                <a:schemeClr val="tx1"/>
              </a:solidFill>
            </a:endParaRPr>
          </a:p>
        </p:txBody>
      </p:sp>
      <p:sp>
        <p:nvSpPr>
          <p:cNvPr id="6" name="5 Marcador de pie de página"/>
          <p:cNvSpPr>
            <a:spLocks noGrp="1"/>
          </p:cNvSpPr>
          <p:nvPr>
            <p:ph type="ftr" sz="quarter" idx="11"/>
          </p:nvPr>
        </p:nvSpPr>
        <p:spPr>
          <a:xfrm>
            <a:off x="1285860" y="9181396"/>
            <a:ext cx="4071966" cy="527402"/>
          </a:xfrm>
        </p:spPr>
        <p:txBody>
          <a:bodyPr/>
          <a:lstStyle/>
          <a:p>
            <a:r>
              <a:rPr lang="es-ES" i="1" dirty="0"/>
              <a:t>Estudio-Informe Sensaciones Guadalhorce</a:t>
            </a:r>
          </a:p>
        </p:txBody>
      </p:sp>
      <p:sp>
        <p:nvSpPr>
          <p:cNvPr id="7" name="6 CuadroTexto"/>
          <p:cNvSpPr txBox="1"/>
          <p:nvPr/>
        </p:nvSpPr>
        <p:spPr>
          <a:xfrm>
            <a:off x="0" y="540221"/>
            <a:ext cx="6126292" cy="584775"/>
          </a:xfrm>
          <a:prstGeom prst="rect">
            <a:avLst/>
          </a:prstGeom>
          <a:noFill/>
        </p:spPr>
        <p:txBody>
          <a:bodyPr wrap="none" rtlCol="0">
            <a:spAutoFit/>
          </a:bodyPr>
          <a:lstStyle/>
          <a:p>
            <a:r>
              <a:rPr lang="es-ES" sz="3200" dirty="0">
                <a:solidFill>
                  <a:schemeClr val="accent3">
                    <a:lumMod val="50000"/>
                  </a:schemeClr>
                </a:solidFill>
                <a:latin typeface="Simple Script" pitchFamily="2" charset="0"/>
              </a:rPr>
              <a:t> TURISMO  DE SALUD Y BIENESTAR </a:t>
            </a:r>
          </a:p>
        </p:txBody>
      </p:sp>
      <p:sp>
        <p:nvSpPr>
          <p:cNvPr id="8" name="7 CuadroTexto"/>
          <p:cNvSpPr txBox="1"/>
          <p:nvPr/>
        </p:nvSpPr>
        <p:spPr>
          <a:xfrm>
            <a:off x="357166" y="1952604"/>
            <a:ext cx="5857916" cy="1046440"/>
          </a:xfrm>
          <a:prstGeom prst="rect">
            <a:avLst/>
          </a:prstGeom>
          <a:noFill/>
        </p:spPr>
        <p:txBody>
          <a:bodyPr wrap="square" rtlCol="0">
            <a:spAutoFit/>
          </a:bodyPr>
          <a:lstStyle/>
          <a:p>
            <a:pPr algn="just"/>
            <a:r>
              <a:rPr lang="es-ES" sz="1400" b="1" dirty="0">
                <a:solidFill>
                  <a:schemeClr val="accent3">
                    <a:lumMod val="50000"/>
                  </a:schemeClr>
                </a:solidFill>
                <a:latin typeface="Century Gothic" pitchFamily="34" charset="0"/>
              </a:rPr>
              <a:t>¿Qué es? </a:t>
            </a:r>
          </a:p>
          <a:p>
            <a:pPr algn="just"/>
            <a:r>
              <a:rPr lang="es-ES" sz="1200" dirty="0">
                <a:latin typeface="Century Gothic" pitchFamily="34" charset="0"/>
              </a:rPr>
              <a:t>También llamado turismo welness, busca que las personas que visitan estos espacios consigan mejorar su estado físico y mental, eliminar el estrés y promueven un estilo de vida más saludable. Además esta tipología turística está muy relacionada con el turismo activo y gastronómico.</a:t>
            </a:r>
          </a:p>
        </p:txBody>
      </p:sp>
      <p:sp>
        <p:nvSpPr>
          <p:cNvPr id="9" name="8 CuadroTexto"/>
          <p:cNvSpPr txBox="1"/>
          <p:nvPr/>
        </p:nvSpPr>
        <p:spPr>
          <a:xfrm>
            <a:off x="357167" y="3321926"/>
            <a:ext cx="6000791" cy="892552"/>
          </a:xfrm>
          <a:prstGeom prst="rect">
            <a:avLst/>
          </a:prstGeom>
          <a:noFill/>
        </p:spPr>
        <p:txBody>
          <a:bodyPr wrap="square" rtlCol="0">
            <a:spAutoFit/>
          </a:bodyPr>
          <a:lstStyle/>
          <a:p>
            <a:pPr algn="just"/>
            <a:r>
              <a:rPr lang="es-ES" sz="1400" b="1" dirty="0">
                <a:solidFill>
                  <a:schemeClr val="accent3">
                    <a:lumMod val="50000"/>
                  </a:schemeClr>
                </a:solidFill>
                <a:latin typeface="Century Gothic" pitchFamily="34" charset="0"/>
              </a:rPr>
              <a:t>¿Cómo se puede disfrutar del turismo de salud y bienestar en el Valle del Guadalhorce?</a:t>
            </a:r>
          </a:p>
          <a:p>
            <a:pPr algn="just"/>
            <a:r>
              <a:rPr lang="es-ES" sz="1200" dirty="0">
                <a:latin typeface="Century Gothic" pitchFamily="34" charset="0"/>
              </a:rPr>
              <a:t>Visita a spas y zonas de baños, sesiones de yoga y mindfulness, retiros y talleres.</a:t>
            </a:r>
          </a:p>
        </p:txBody>
      </p:sp>
      <p:sp>
        <p:nvSpPr>
          <p:cNvPr id="10" name="9 Rectángulo"/>
          <p:cNvSpPr/>
          <p:nvPr/>
        </p:nvSpPr>
        <p:spPr>
          <a:xfrm>
            <a:off x="285728" y="1881166"/>
            <a:ext cx="6143668" cy="1143008"/>
          </a:xfrm>
          <a:prstGeom prst="rect">
            <a:avLst/>
          </a:prstGeom>
          <a:noFill/>
          <a:ln>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Rectángulo"/>
          <p:cNvSpPr/>
          <p:nvPr/>
        </p:nvSpPr>
        <p:spPr>
          <a:xfrm>
            <a:off x="285728" y="3309926"/>
            <a:ext cx="6143668" cy="928694"/>
          </a:xfrm>
          <a:prstGeom prst="rect">
            <a:avLst/>
          </a:prstGeom>
          <a:noFill/>
          <a:ln>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CuadroTexto"/>
          <p:cNvSpPr txBox="1"/>
          <p:nvPr/>
        </p:nvSpPr>
        <p:spPr>
          <a:xfrm>
            <a:off x="357166" y="4595810"/>
            <a:ext cx="4285147" cy="1938992"/>
          </a:xfrm>
          <a:prstGeom prst="rect">
            <a:avLst/>
          </a:prstGeom>
          <a:noFill/>
        </p:spPr>
        <p:txBody>
          <a:bodyPr wrap="none" rtlCol="0">
            <a:spAutoFit/>
          </a:bodyPr>
          <a:lstStyle/>
          <a:p>
            <a:r>
              <a:rPr lang="es-ES" sz="1200" dirty="0">
                <a:solidFill>
                  <a:schemeClr val="accent3">
                    <a:lumMod val="50000"/>
                  </a:schemeClr>
                </a:solidFill>
                <a:latin typeface="Century Gothic" pitchFamily="34" charset="0"/>
              </a:rPr>
              <a:t>Oferta:</a:t>
            </a:r>
          </a:p>
          <a:p>
            <a:pPr>
              <a:buFont typeface="Arial" pitchFamily="34" charset="0"/>
              <a:buChar char="•"/>
            </a:pPr>
            <a:r>
              <a:rPr lang="es-ES" sz="1200" dirty="0">
                <a:latin typeface="Century Gothic" pitchFamily="34" charset="0"/>
              </a:rPr>
              <a:t>Centro de Meditación Kadampa (Alhaurín el Grande)</a:t>
            </a:r>
          </a:p>
          <a:p>
            <a:pPr>
              <a:buFont typeface="Arial" pitchFamily="34" charset="0"/>
              <a:buChar char="•"/>
            </a:pPr>
            <a:r>
              <a:rPr lang="es-ES" sz="1200" dirty="0">
                <a:latin typeface="Century Gothic" pitchFamily="34" charset="0"/>
              </a:rPr>
              <a:t>Retiro Mindfulness en Pizarra</a:t>
            </a:r>
          </a:p>
          <a:p>
            <a:pPr>
              <a:buFont typeface="Arial" pitchFamily="34" charset="0"/>
              <a:buChar char="•"/>
            </a:pPr>
            <a:r>
              <a:rPr lang="es-ES" sz="1200" dirty="0">
                <a:latin typeface="Century Gothic" pitchFamily="34" charset="0"/>
              </a:rPr>
              <a:t>Yoga</a:t>
            </a:r>
          </a:p>
          <a:p>
            <a:pPr>
              <a:buFont typeface="Arial" pitchFamily="34" charset="0"/>
              <a:buChar char="•"/>
            </a:pPr>
            <a:r>
              <a:rPr lang="es-ES" sz="1200" dirty="0">
                <a:latin typeface="Century Gothic" pitchFamily="34" charset="0"/>
              </a:rPr>
              <a:t>Centro de Cuidados Corporal Keops (Cártama)</a:t>
            </a:r>
          </a:p>
          <a:p>
            <a:pPr>
              <a:buFont typeface="Arial" pitchFamily="34" charset="0"/>
              <a:buChar char="•"/>
            </a:pPr>
            <a:r>
              <a:rPr lang="es-ES" sz="1200" dirty="0">
                <a:latin typeface="Century Gothic" pitchFamily="34" charset="0"/>
              </a:rPr>
              <a:t>Blue Life Sportclub &amp; Spa (Coín)</a:t>
            </a:r>
          </a:p>
          <a:p>
            <a:pPr>
              <a:buFont typeface="Arial" pitchFamily="34" charset="0"/>
              <a:buChar char="•"/>
            </a:pPr>
            <a:r>
              <a:rPr lang="es-ES" sz="1200" dirty="0">
                <a:latin typeface="Century Gothic" pitchFamily="34" charset="0"/>
              </a:rPr>
              <a:t>Aceites Esenciales Eva</a:t>
            </a:r>
          </a:p>
          <a:p>
            <a:endParaRPr lang="es-ES" dirty="0"/>
          </a:p>
          <a:p>
            <a:endParaRPr lang="es-ES" dirty="0"/>
          </a:p>
        </p:txBody>
      </p:sp>
      <p:pic>
        <p:nvPicPr>
          <p:cNvPr id="5122" name="Picture 2" descr="Silueta, Yoga, Silueta De Yoga, Cuerpo">
            <a:extLst>
              <a:ext uri="{FF2B5EF4-FFF2-40B4-BE49-F238E27FC236}">
                <a16:creationId xmlns:a16="http://schemas.microsoft.com/office/drawing/2014/main" id="{C3A76DAB-7CA7-0587-E768-915A63BE75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80" y="6534802"/>
            <a:ext cx="2299551" cy="153250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entágono"/>
          <p:cNvSpPr/>
          <p:nvPr/>
        </p:nvSpPr>
        <p:spPr>
          <a:xfrm>
            <a:off x="0" y="380968"/>
            <a:ext cx="6429396" cy="928694"/>
          </a:xfrm>
          <a:prstGeom prst="homePlate">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3 Marcador de número de diapositiva"/>
          <p:cNvSpPr>
            <a:spLocks noGrp="1"/>
          </p:cNvSpPr>
          <p:nvPr>
            <p:ph type="sldNum" sz="quarter" idx="12"/>
          </p:nvPr>
        </p:nvSpPr>
        <p:spPr>
          <a:xfrm>
            <a:off x="5757842" y="9096404"/>
            <a:ext cx="1100158" cy="527402"/>
          </a:xfrm>
          <a:solidFill>
            <a:schemeClr val="accent3">
              <a:lumMod val="40000"/>
              <a:lumOff val="60000"/>
            </a:schemeClr>
          </a:solidFill>
        </p:spPr>
        <p:txBody>
          <a:bodyPr/>
          <a:lstStyle/>
          <a:p>
            <a:pPr algn="ctr"/>
            <a:fld id="{A38E4A3D-BF32-499E-BC92-F472714D7D7F}" type="slidenum">
              <a:rPr lang="es-ES" smtClean="0">
                <a:solidFill>
                  <a:schemeClr val="tx1"/>
                </a:solidFill>
              </a:rPr>
              <a:pPr algn="ctr"/>
              <a:t>16</a:t>
            </a:fld>
            <a:endParaRPr lang="es-ES" dirty="0">
              <a:solidFill>
                <a:schemeClr val="tx1"/>
              </a:solidFill>
            </a:endParaRPr>
          </a:p>
        </p:txBody>
      </p:sp>
      <p:sp>
        <p:nvSpPr>
          <p:cNvPr id="6" name="5 Marcador de pie de página"/>
          <p:cNvSpPr>
            <a:spLocks noGrp="1"/>
          </p:cNvSpPr>
          <p:nvPr>
            <p:ph type="ftr" sz="quarter" idx="11"/>
          </p:nvPr>
        </p:nvSpPr>
        <p:spPr>
          <a:xfrm>
            <a:off x="1285860" y="9181396"/>
            <a:ext cx="4071966" cy="527402"/>
          </a:xfrm>
        </p:spPr>
        <p:txBody>
          <a:bodyPr/>
          <a:lstStyle/>
          <a:p>
            <a:r>
              <a:rPr lang="es-ES" i="1" dirty="0"/>
              <a:t>Estudio-Informe Sensaciones Guadalhorce</a:t>
            </a:r>
          </a:p>
        </p:txBody>
      </p:sp>
      <p:sp>
        <p:nvSpPr>
          <p:cNvPr id="7" name="6 CuadroTexto"/>
          <p:cNvSpPr txBox="1"/>
          <p:nvPr/>
        </p:nvSpPr>
        <p:spPr>
          <a:xfrm>
            <a:off x="0" y="540221"/>
            <a:ext cx="6243119" cy="584775"/>
          </a:xfrm>
          <a:prstGeom prst="rect">
            <a:avLst/>
          </a:prstGeom>
          <a:noFill/>
        </p:spPr>
        <p:txBody>
          <a:bodyPr wrap="none" rtlCol="0">
            <a:spAutoFit/>
          </a:bodyPr>
          <a:lstStyle/>
          <a:p>
            <a:r>
              <a:rPr lang="es-ES" sz="3200" dirty="0">
                <a:solidFill>
                  <a:schemeClr val="accent3">
                    <a:lumMod val="50000"/>
                  </a:schemeClr>
                </a:solidFill>
                <a:latin typeface="Simple Script" pitchFamily="2" charset="0"/>
              </a:rPr>
              <a:t> MUSEOS Y TURISMO PATRIMONIAL </a:t>
            </a:r>
          </a:p>
        </p:txBody>
      </p:sp>
      <p:sp>
        <p:nvSpPr>
          <p:cNvPr id="9" name="8 CuadroTexto"/>
          <p:cNvSpPr txBox="1"/>
          <p:nvPr/>
        </p:nvSpPr>
        <p:spPr>
          <a:xfrm>
            <a:off x="357166" y="1511436"/>
            <a:ext cx="6000792" cy="677108"/>
          </a:xfrm>
          <a:prstGeom prst="rect">
            <a:avLst/>
          </a:prstGeom>
          <a:noFill/>
        </p:spPr>
        <p:txBody>
          <a:bodyPr wrap="square" rtlCol="0">
            <a:spAutoFit/>
          </a:bodyPr>
          <a:lstStyle/>
          <a:p>
            <a:pPr algn="just"/>
            <a:r>
              <a:rPr lang="es-ES" sz="1400" b="1" dirty="0">
                <a:solidFill>
                  <a:schemeClr val="accent3">
                    <a:lumMod val="50000"/>
                  </a:schemeClr>
                </a:solidFill>
                <a:latin typeface="Century Gothic" pitchFamily="34" charset="0"/>
              </a:rPr>
              <a:t>¿Qué es? </a:t>
            </a:r>
          </a:p>
          <a:p>
            <a:pPr algn="just"/>
            <a:r>
              <a:rPr lang="es-ES" sz="1200" dirty="0">
                <a:latin typeface="Century Gothic" pitchFamily="34" charset="0"/>
              </a:rPr>
              <a:t>El turismo patrimonial es aquel que se representa con el objetivo de descubrir nuevos monumentos y sitios de valor cultural.</a:t>
            </a:r>
          </a:p>
        </p:txBody>
      </p:sp>
      <p:sp>
        <p:nvSpPr>
          <p:cNvPr id="10" name="9 CuadroTexto"/>
          <p:cNvSpPr txBox="1"/>
          <p:nvPr/>
        </p:nvSpPr>
        <p:spPr>
          <a:xfrm>
            <a:off x="357167" y="2380692"/>
            <a:ext cx="6000791" cy="892552"/>
          </a:xfrm>
          <a:prstGeom prst="rect">
            <a:avLst/>
          </a:prstGeom>
          <a:noFill/>
        </p:spPr>
        <p:txBody>
          <a:bodyPr wrap="square" rtlCol="0">
            <a:spAutoFit/>
          </a:bodyPr>
          <a:lstStyle/>
          <a:p>
            <a:pPr algn="just"/>
            <a:r>
              <a:rPr lang="es-ES" sz="1400" b="1" dirty="0">
                <a:solidFill>
                  <a:schemeClr val="accent3">
                    <a:lumMod val="50000"/>
                  </a:schemeClr>
                </a:solidFill>
                <a:latin typeface="Century Gothic" pitchFamily="34" charset="0"/>
              </a:rPr>
              <a:t>¿Cómo se puede disfrutar del turismo museístico y patrimonial en el Valle del Guadalhorce?</a:t>
            </a:r>
          </a:p>
          <a:p>
            <a:pPr algn="just"/>
            <a:r>
              <a:rPr lang="es-ES" sz="1200" dirty="0">
                <a:latin typeface="Century Gothic" pitchFamily="34" charset="0"/>
              </a:rPr>
              <a:t>Realizando rutas culturales y etnográficas. Visitando museos, centros de interpretación, monumentos, edificios históricos, e incluso espacios industriales</a:t>
            </a:r>
          </a:p>
        </p:txBody>
      </p:sp>
      <p:sp>
        <p:nvSpPr>
          <p:cNvPr id="11" name="10 CuadroTexto"/>
          <p:cNvSpPr txBox="1"/>
          <p:nvPr/>
        </p:nvSpPr>
        <p:spPr>
          <a:xfrm>
            <a:off x="259543" y="3440832"/>
            <a:ext cx="3344185" cy="1838965"/>
          </a:xfrm>
          <a:prstGeom prst="rect">
            <a:avLst/>
          </a:prstGeom>
          <a:noFill/>
        </p:spPr>
        <p:txBody>
          <a:bodyPr wrap="none" rtlCol="0">
            <a:spAutoFit/>
          </a:bodyPr>
          <a:lstStyle/>
          <a:p>
            <a:r>
              <a:rPr lang="es-ES" sz="1600" b="1" dirty="0">
                <a:solidFill>
                  <a:schemeClr val="accent3">
                    <a:lumMod val="50000"/>
                  </a:schemeClr>
                </a:solidFill>
                <a:latin typeface="Century Gothic" pitchFamily="34" charset="0"/>
              </a:rPr>
              <a:t>Oferta turismo patrimonial:</a:t>
            </a:r>
          </a:p>
          <a:p>
            <a:r>
              <a:rPr lang="es-ES" sz="1200" dirty="0">
                <a:solidFill>
                  <a:schemeClr val="accent3">
                    <a:lumMod val="50000"/>
                  </a:schemeClr>
                </a:solidFill>
                <a:latin typeface="Century Gothic" pitchFamily="34" charset="0"/>
              </a:rPr>
              <a:t>Oferta museística:</a:t>
            </a:r>
          </a:p>
          <a:p>
            <a:r>
              <a:rPr lang="es-ES" sz="1050" dirty="0">
                <a:latin typeface="Century Gothic" pitchFamily="34" charset="0"/>
              </a:rPr>
              <a:t>-  Museo Municipal Rafael Lería. Álora.</a:t>
            </a:r>
          </a:p>
          <a:p>
            <a:pPr>
              <a:buFontTx/>
              <a:buChar char="-"/>
            </a:pPr>
            <a:r>
              <a:rPr lang="es-ES" sz="1050" dirty="0">
                <a:latin typeface="Century Gothic" pitchFamily="34" charset="0"/>
              </a:rPr>
              <a:t> Casa Museo Antonio Gala- Alhaurín el Grande.</a:t>
            </a:r>
          </a:p>
          <a:p>
            <a:pPr>
              <a:buFontTx/>
              <a:buChar char="-"/>
            </a:pPr>
            <a:r>
              <a:rPr lang="es-ES" sz="1050" dirty="0">
                <a:latin typeface="Century Gothic" pitchFamily="34" charset="0"/>
              </a:rPr>
              <a:t> Colección Museográfica de Cártama</a:t>
            </a:r>
          </a:p>
          <a:p>
            <a:pPr>
              <a:buFontTx/>
              <a:buChar char="-"/>
            </a:pPr>
            <a:r>
              <a:rPr lang="es-ES" sz="1050" dirty="0">
                <a:latin typeface="Century Gothic" pitchFamily="34" charset="0"/>
              </a:rPr>
              <a:t> Museo etnográfico Las Vistillas. Coín.</a:t>
            </a:r>
          </a:p>
          <a:p>
            <a:pPr>
              <a:buFontTx/>
              <a:buChar char="-"/>
            </a:pPr>
            <a:r>
              <a:rPr lang="es-ES" sz="1050" dirty="0">
                <a:latin typeface="Century Gothic" pitchFamily="34" charset="0"/>
              </a:rPr>
              <a:t> Centro Antonio Reyna Manescau.</a:t>
            </a:r>
          </a:p>
          <a:p>
            <a:pPr>
              <a:buFontTx/>
              <a:buChar char="-"/>
            </a:pPr>
            <a:r>
              <a:rPr lang="es-ES" sz="1050" dirty="0">
                <a:latin typeface="Century Gothic" pitchFamily="34" charset="0"/>
              </a:rPr>
              <a:t> Museo Municipal de Pizarra.</a:t>
            </a:r>
          </a:p>
          <a:p>
            <a:pPr>
              <a:buFontTx/>
              <a:buChar char="-"/>
            </a:pPr>
            <a:r>
              <a:rPr lang="es-ES" sz="1050" dirty="0">
                <a:latin typeface="Century Gothic" pitchFamily="34" charset="0"/>
              </a:rPr>
              <a:t> Museo etnográfico Valle de Abdalajís</a:t>
            </a:r>
          </a:p>
          <a:p>
            <a:pPr>
              <a:buFontTx/>
              <a:buChar char="-"/>
            </a:pPr>
            <a:endParaRPr lang="es-ES" sz="1200" dirty="0">
              <a:latin typeface="Century Gothic" pitchFamily="34" charset="0"/>
            </a:endParaRPr>
          </a:p>
        </p:txBody>
      </p:sp>
      <p:sp>
        <p:nvSpPr>
          <p:cNvPr id="12" name="11 Rectángulo"/>
          <p:cNvSpPr/>
          <p:nvPr/>
        </p:nvSpPr>
        <p:spPr>
          <a:xfrm>
            <a:off x="285728" y="1439998"/>
            <a:ext cx="6215106" cy="785818"/>
          </a:xfrm>
          <a:prstGeom prst="rect">
            <a:avLst/>
          </a:prstGeom>
          <a:noFill/>
          <a:ln>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12 Rectángulo"/>
          <p:cNvSpPr/>
          <p:nvPr/>
        </p:nvSpPr>
        <p:spPr>
          <a:xfrm>
            <a:off x="285728" y="2368692"/>
            <a:ext cx="6215106" cy="1000132"/>
          </a:xfrm>
          <a:prstGeom prst="rect">
            <a:avLst/>
          </a:prstGeom>
          <a:noFill/>
          <a:ln>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14 CuadroTexto"/>
          <p:cNvSpPr txBox="1"/>
          <p:nvPr/>
        </p:nvSpPr>
        <p:spPr>
          <a:xfrm>
            <a:off x="3630228" y="3686326"/>
            <a:ext cx="3105060" cy="1985159"/>
          </a:xfrm>
          <a:prstGeom prst="rect">
            <a:avLst/>
          </a:prstGeom>
          <a:noFill/>
        </p:spPr>
        <p:txBody>
          <a:bodyPr wrap="square" rtlCol="0">
            <a:spAutoFit/>
          </a:bodyPr>
          <a:lstStyle/>
          <a:p>
            <a:r>
              <a:rPr lang="es-ES" sz="1200" dirty="0">
                <a:solidFill>
                  <a:schemeClr val="accent3">
                    <a:lumMod val="50000"/>
                  </a:schemeClr>
                </a:solidFill>
                <a:latin typeface="Century Gothic" pitchFamily="34" charset="0"/>
              </a:rPr>
              <a:t>Oferta turismo patrimonial:</a:t>
            </a:r>
          </a:p>
          <a:p>
            <a:pPr>
              <a:buFontTx/>
              <a:buChar char="-"/>
            </a:pPr>
            <a:r>
              <a:rPr lang="es-ES" sz="1050" dirty="0">
                <a:latin typeface="Century Gothic" pitchFamily="34" charset="0"/>
              </a:rPr>
              <a:t> Castillo de Almogía </a:t>
            </a:r>
          </a:p>
          <a:p>
            <a:pPr>
              <a:buFontTx/>
              <a:buChar char="-"/>
            </a:pPr>
            <a:r>
              <a:rPr lang="es-ES" sz="1050" dirty="0">
                <a:latin typeface="Century Gothic" pitchFamily="34" charset="0"/>
              </a:rPr>
              <a:t> Castillo de Álora</a:t>
            </a:r>
          </a:p>
          <a:p>
            <a:pPr>
              <a:buFontTx/>
              <a:buChar char="-"/>
            </a:pPr>
            <a:r>
              <a:rPr lang="es-ES" sz="1050" dirty="0">
                <a:latin typeface="Century Gothic" pitchFamily="34" charset="0"/>
              </a:rPr>
              <a:t>Cuevas del Convento. Alhaurín el Grande</a:t>
            </a:r>
          </a:p>
          <a:p>
            <a:pPr>
              <a:buFontTx/>
              <a:buChar char="-"/>
            </a:pPr>
            <a:r>
              <a:rPr lang="es-ES" sz="1050" dirty="0">
                <a:latin typeface="Century Gothic" pitchFamily="34" charset="0"/>
              </a:rPr>
              <a:t> El Molino de la Paca. Alhaurín el Grande</a:t>
            </a:r>
          </a:p>
          <a:p>
            <a:pPr>
              <a:buFontTx/>
              <a:buChar char="-"/>
            </a:pPr>
            <a:r>
              <a:rPr lang="es-ES" sz="1050" dirty="0">
                <a:latin typeface="Century Gothic" pitchFamily="34" charset="0"/>
              </a:rPr>
              <a:t> Castillo de Fahala. Alhaurín el Grande.</a:t>
            </a:r>
          </a:p>
          <a:p>
            <a:pPr>
              <a:buFontTx/>
              <a:buChar char="-"/>
            </a:pPr>
            <a:r>
              <a:rPr lang="es-ES" sz="1050" dirty="0">
                <a:latin typeface="Century Gothic" pitchFamily="34" charset="0"/>
              </a:rPr>
              <a:t> Molino de los Corchos. Alhaurín el Grande.</a:t>
            </a:r>
          </a:p>
          <a:p>
            <a:pPr>
              <a:buFontTx/>
              <a:buChar char="-"/>
            </a:pPr>
            <a:r>
              <a:rPr lang="es-ES" sz="1050" dirty="0">
                <a:latin typeface="Century Gothic" pitchFamily="34" charset="0"/>
              </a:rPr>
              <a:t>Molino Méndez Coín</a:t>
            </a:r>
          </a:p>
          <a:p>
            <a:pPr>
              <a:buFontTx/>
              <a:buChar char="-"/>
            </a:pPr>
            <a:r>
              <a:rPr lang="es-ES" sz="1050" dirty="0">
                <a:latin typeface="Century Gothic" pitchFamily="34" charset="0"/>
              </a:rPr>
              <a:t> Palacio de los Conde de Puerto Hermoso. Pizarra</a:t>
            </a:r>
            <a:r>
              <a:rPr lang="es-ES" sz="1100" dirty="0">
                <a:latin typeface="Century Gothic" pitchFamily="34" charset="0"/>
              </a:rPr>
              <a:t>.</a:t>
            </a:r>
          </a:p>
          <a:p>
            <a:endParaRPr lang="es-ES" sz="1600" b="1" dirty="0">
              <a:solidFill>
                <a:schemeClr val="accent3">
                  <a:lumMod val="50000"/>
                </a:schemeClr>
              </a:solidFill>
              <a:latin typeface="Century Gothic" pitchFamily="34" charset="0"/>
            </a:endParaRPr>
          </a:p>
        </p:txBody>
      </p:sp>
      <p:sp>
        <p:nvSpPr>
          <p:cNvPr id="2" name="10 CuadroTexto">
            <a:extLst>
              <a:ext uri="{FF2B5EF4-FFF2-40B4-BE49-F238E27FC236}">
                <a16:creationId xmlns:a16="http://schemas.microsoft.com/office/drawing/2014/main" id="{64F74EDF-1A4A-FD99-61CC-1FFC32037E96}"/>
              </a:ext>
            </a:extLst>
          </p:cNvPr>
          <p:cNvSpPr txBox="1"/>
          <p:nvPr/>
        </p:nvSpPr>
        <p:spPr>
          <a:xfrm>
            <a:off x="357166" y="5499994"/>
            <a:ext cx="3499676" cy="3185487"/>
          </a:xfrm>
          <a:prstGeom prst="rect">
            <a:avLst/>
          </a:prstGeom>
          <a:noFill/>
        </p:spPr>
        <p:txBody>
          <a:bodyPr wrap="square" rtlCol="0">
            <a:spAutoFit/>
          </a:bodyPr>
          <a:lstStyle/>
          <a:p>
            <a:r>
              <a:rPr lang="es-ES" sz="1200" dirty="0">
                <a:solidFill>
                  <a:schemeClr val="accent3">
                    <a:lumMod val="50000"/>
                  </a:schemeClr>
                </a:solidFill>
                <a:latin typeface="Century Gothic" pitchFamily="34" charset="0"/>
              </a:rPr>
              <a:t>Oferta religiosa:</a:t>
            </a:r>
          </a:p>
          <a:p>
            <a:r>
              <a:rPr lang="es-ES" sz="1050" dirty="0">
                <a:latin typeface="Century Gothic" pitchFamily="34" charset="0"/>
              </a:rPr>
              <a:t>-    Iglesia de San Sebastián. Alhaurín el Grande.</a:t>
            </a:r>
          </a:p>
          <a:p>
            <a:pPr marL="171450" indent="-171450">
              <a:buFontTx/>
              <a:buChar char="-"/>
            </a:pPr>
            <a:r>
              <a:rPr lang="es-ES" sz="1050" dirty="0">
                <a:latin typeface="Century Gothic" pitchFamily="34" charset="0"/>
              </a:rPr>
              <a:t>Iglesia de Ntra. Sra. De la Encarnación. Alhaurín el Grande.</a:t>
            </a:r>
          </a:p>
          <a:p>
            <a:pPr marL="171450" indent="-171450">
              <a:buFontTx/>
              <a:buChar char="-"/>
            </a:pPr>
            <a:r>
              <a:rPr lang="es-ES" sz="1050" dirty="0">
                <a:latin typeface="Century Gothic" pitchFamily="34" charset="0"/>
              </a:rPr>
              <a:t>Iglesia de la Santa Vera Cruz. Alhaurín el Grande.</a:t>
            </a:r>
          </a:p>
          <a:p>
            <a:pPr marL="171450" indent="-171450">
              <a:buFontTx/>
              <a:buChar char="-"/>
            </a:pPr>
            <a:r>
              <a:rPr lang="es-ES" sz="1050" dirty="0">
                <a:latin typeface="Century Gothic" pitchFamily="34" charset="0"/>
              </a:rPr>
              <a:t>Ermita del Cristo de las Agonías. Alhaurín el Grande.</a:t>
            </a:r>
          </a:p>
          <a:p>
            <a:pPr marL="171450" indent="-171450">
              <a:buFontTx/>
              <a:buChar char="-"/>
            </a:pPr>
            <a:r>
              <a:rPr lang="es-ES" sz="1050" dirty="0">
                <a:latin typeface="Century Gothic" pitchFamily="34" charset="0"/>
              </a:rPr>
              <a:t>Ermita de San Antón. Alhaurín el Grande.</a:t>
            </a:r>
          </a:p>
          <a:p>
            <a:pPr marL="171450" indent="-171450">
              <a:buFontTx/>
              <a:buChar char="-"/>
            </a:pPr>
            <a:r>
              <a:rPr lang="es-ES" sz="1050" dirty="0">
                <a:latin typeface="Century Gothic" pitchFamily="34" charset="0"/>
              </a:rPr>
              <a:t>Iglesia de Ntra. Sra. De la Asunción. Almogía.</a:t>
            </a:r>
          </a:p>
          <a:p>
            <a:pPr marL="171450" indent="-171450">
              <a:buFontTx/>
              <a:buChar char="-"/>
            </a:pPr>
            <a:r>
              <a:rPr lang="es-ES" sz="1050" dirty="0">
                <a:latin typeface="Century Gothic" pitchFamily="34" charset="0"/>
              </a:rPr>
              <a:t>Ermita del Sagrado Corazón de Jesús. Almogía.</a:t>
            </a:r>
          </a:p>
          <a:p>
            <a:pPr marL="171450" indent="-171450">
              <a:buFontTx/>
              <a:buChar char="-"/>
            </a:pPr>
            <a:r>
              <a:rPr lang="es-ES" sz="1050" dirty="0">
                <a:latin typeface="Century Gothic" pitchFamily="34" charset="0"/>
              </a:rPr>
              <a:t>Ermita de las Tres Cruces. Almogía, Cártama, Álora y Pizarra.</a:t>
            </a:r>
          </a:p>
          <a:p>
            <a:pPr marL="171450" indent="-171450">
              <a:buFontTx/>
              <a:buChar char="-"/>
            </a:pPr>
            <a:r>
              <a:rPr lang="es-ES" sz="1050" dirty="0">
                <a:latin typeface="Century Gothic" pitchFamily="34" charset="0"/>
              </a:rPr>
              <a:t>Iglesia de Ntra. Sra. De la Encarnación. Álora</a:t>
            </a:r>
          </a:p>
          <a:p>
            <a:pPr marL="171450" indent="-171450">
              <a:buFontTx/>
              <a:buChar char="-"/>
            </a:pPr>
            <a:r>
              <a:rPr lang="es-ES" sz="1050" dirty="0">
                <a:latin typeface="Century Gothic" pitchFamily="34" charset="0"/>
              </a:rPr>
              <a:t>Iglesia de la Veracruz. Álora</a:t>
            </a:r>
          </a:p>
          <a:p>
            <a:pPr marL="171450" indent="-171450">
              <a:buFontTx/>
              <a:buChar char="-"/>
            </a:pPr>
            <a:r>
              <a:rPr lang="es-ES" sz="1050" dirty="0">
                <a:latin typeface="Century Gothic" pitchFamily="34" charset="0"/>
              </a:rPr>
              <a:t>Iglesia Del Cerro de Álora.</a:t>
            </a:r>
          </a:p>
          <a:p>
            <a:pPr marL="171450" indent="-171450">
              <a:buFontTx/>
              <a:buChar char="-"/>
            </a:pPr>
            <a:r>
              <a:rPr lang="es-ES" sz="1050" dirty="0">
                <a:latin typeface="Century Gothic" pitchFamily="34" charset="0"/>
              </a:rPr>
              <a:t>Ermita del Calvario. Álora.</a:t>
            </a:r>
          </a:p>
          <a:p>
            <a:pPr marL="171450" indent="-171450">
              <a:buFontTx/>
              <a:buChar char="-"/>
            </a:pPr>
            <a:r>
              <a:rPr lang="es-ES" sz="1050" dirty="0">
                <a:latin typeface="Century Gothic" pitchFamily="34" charset="0"/>
              </a:rPr>
              <a:t>Ermita de Santa Brígida. Álora.</a:t>
            </a:r>
          </a:p>
          <a:p>
            <a:pPr marL="171450" indent="-171450">
              <a:buFontTx/>
              <a:buChar char="-"/>
            </a:pPr>
            <a:endParaRPr lang="es-ES" sz="1050" dirty="0">
              <a:latin typeface="Century Gothic" pitchFamily="34" charset="0"/>
            </a:endParaRPr>
          </a:p>
        </p:txBody>
      </p:sp>
      <p:sp>
        <p:nvSpPr>
          <p:cNvPr id="3" name="10 CuadroTexto">
            <a:extLst>
              <a:ext uri="{FF2B5EF4-FFF2-40B4-BE49-F238E27FC236}">
                <a16:creationId xmlns:a16="http://schemas.microsoft.com/office/drawing/2014/main" id="{A6735A3B-6976-8E7E-5B52-F3033C4080AF}"/>
              </a:ext>
            </a:extLst>
          </p:cNvPr>
          <p:cNvSpPr txBox="1"/>
          <p:nvPr/>
        </p:nvSpPr>
        <p:spPr>
          <a:xfrm>
            <a:off x="3740780" y="5592326"/>
            <a:ext cx="2994508" cy="3000821"/>
          </a:xfrm>
          <a:prstGeom prst="rect">
            <a:avLst/>
          </a:prstGeom>
          <a:noFill/>
        </p:spPr>
        <p:txBody>
          <a:bodyPr wrap="square" rtlCol="0">
            <a:spAutoFit/>
          </a:bodyPr>
          <a:lstStyle/>
          <a:p>
            <a:pPr marL="171450" indent="-171450">
              <a:buFontTx/>
              <a:buChar char="-"/>
            </a:pPr>
            <a:r>
              <a:rPr lang="es-ES" sz="1050" dirty="0">
                <a:latin typeface="Century Gothic" pitchFamily="34" charset="0"/>
              </a:rPr>
              <a:t>Convento de Flores. Álora.</a:t>
            </a:r>
          </a:p>
          <a:p>
            <a:pPr marL="171450" indent="-171450">
              <a:buFontTx/>
              <a:buChar char="-"/>
            </a:pPr>
            <a:r>
              <a:rPr lang="es-ES" sz="1050" dirty="0">
                <a:latin typeface="Century Gothic" pitchFamily="34" charset="0"/>
              </a:rPr>
              <a:t>Iglesia San Pedro Apóstol. Cártama.</a:t>
            </a:r>
          </a:p>
          <a:p>
            <a:pPr marL="171450" indent="-171450">
              <a:buFontTx/>
              <a:buChar char="-"/>
            </a:pPr>
            <a:r>
              <a:rPr lang="es-ES" sz="1050" dirty="0">
                <a:latin typeface="Century Gothic" pitchFamily="34" charset="0"/>
              </a:rPr>
              <a:t>Iglesia del Monte. Cártama.</a:t>
            </a:r>
          </a:p>
          <a:p>
            <a:pPr marL="171450" indent="-171450">
              <a:buFontTx/>
              <a:buChar char="-"/>
            </a:pPr>
            <a:r>
              <a:rPr lang="es-ES" sz="1050" dirty="0">
                <a:latin typeface="Century Gothic" pitchFamily="34" charset="0"/>
              </a:rPr>
              <a:t>Ermita de Ntra. Sra. De los Remedios. Cártama.</a:t>
            </a:r>
          </a:p>
          <a:p>
            <a:pPr marL="171450" indent="-171450">
              <a:buFontTx/>
              <a:buChar char="-"/>
            </a:pPr>
            <a:r>
              <a:rPr lang="es-ES" sz="1050" dirty="0">
                <a:latin typeface="Century Gothic" pitchFamily="34" charset="0"/>
              </a:rPr>
              <a:t>Iglesia de San Juan Bautista. Coín.</a:t>
            </a:r>
          </a:p>
          <a:p>
            <a:pPr marL="171450" indent="-171450">
              <a:buFontTx/>
              <a:buChar char="-"/>
            </a:pPr>
            <a:r>
              <a:rPr lang="es-ES" sz="1050" dirty="0">
                <a:latin typeface="Century Gothic" pitchFamily="34" charset="0"/>
              </a:rPr>
              <a:t>Iglesia de San Andrés. Coín.</a:t>
            </a:r>
          </a:p>
          <a:p>
            <a:pPr marL="171450" indent="-171450">
              <a:buFontTx/>
              <a:buChar char="-"/>
            </a:pPr>
            <a:r>
              <a:rPr lang="es-ES" sz="1050" dirty="0">
                <a:latin typeface="Century Gothic" pitchFamily="34" charset="0"/>
              </a:rPr>
              <a:t>Ermita de Ntra. Sra. De la Fuensanta. Coín.</a:t>
            </a:r>
          </a:p>
          <a:p>
            <a:pPr marL="171450" indent="-171450">
              <a:buFontTx/>
              <a:buChar char="-"/>
            </a:pPr>
            <a:r>
              <a:rPr lang="es-ES" sz="1050" dirty="0">
                <a:latin typeface="Century Gothic" pitchFamily="34" charset="0"/>
              </a:rPr>
              <a:t>Iglesia Parroquial San Pedro Apóstol. Pizarra.</a:t>
            </a:r>
          </a:p>
          <a:p>
            <a:pPr marL="171450" indent="-171450">
              <a:buFontTx/>
              <a:buChar char="-"/>
            </a:pPr>
            <a:r>
              <a:rPr lang="es-ES" sz="1050" dirty="0">
                <a:latin typeface="Century Gothic" pitchFamily="34" charset="0"/>
              </a:rPr>
              <a:t>Ermita de Ntra. Sra. De la Fuensanta. Pizarra.</a:t>
            </a:r>
          </a:p>
          <a:p>
            <a:pPr marL="171450" indent="-171450">
              <a:buFontTx/>
              <a:buChar char="-"/>
            </a:pPr>
            <a:r>
              <a:rPr lang="es-ES" sz="1050" dirty="0">
                <a:latin typeface="Century Gothic" pitchFamily="34" charset="0"/>
              </a:rPr>
              <a:t>Iglesia Parroquial de San Lorenzo Mártir. Valle de Abdalajís.</a:t>
            </a:r>
          </a:p>
          <a:p>
            <a:pPr marL="171450" indent="-171450">
              <a:buFontTx/>
              <a:buChar char="-"/>
            </a:pPr>
            <a:r>
              <a:rPr lang="es-ES" sz="1050" dirty="0">
                <a:latin typeface="Century Gothic" pitchFamily="34" charset="0"/>
              </a:rPr>
              <a:t>Ermita Stmo. Cristo de la Sierra. Valle de Abdalajís.</a:t>
            </a:r>
          </a:p>
          <a:p>
            <a:pPr marL="171450" indent="-171450">
              <a:buFontTx/>
              <a:buChar char="-"/>
            </a:pPr>
            <a:endParaRPr lang="es-ES" sz="1050" dirty="0">
              <a:latin typeface="Century Gothic" pitchFamily="34" charset="0"/>
            </a:endParaRPr>
          </a:p>
        </p:txBody>
      </p:sp>
      <p:sp>
        <p:nvSpPr>
          <p:cNvPr id="8" name="14 CuadroTexto">
            <a:extLst>
              <a:ext uri="{FF2B5EF4-FFF2-40B4-BE49-F238E27FC236}">
                <a16:creationId xmlns:a16="http://schemas.microsoft.com/office/drawing/2014/main" id="{12BF4585-5113-9929-731E-903A097F0E15}"/>
              </a:ext>
            </a:extLst>
          </p:cNvPr>
          <p:cNvSpPr txBox="1"/>
          <p:nvPr/>
        </p:nvSpPr>
        <p:spPr>
          <a:xfrm>
            <a:off x="535316" y="8514118"/>
            <a:ext cx="2206053" cy="846386"/>
          </a:xfrm>
          <a:prstGeom prst="rect">
            <a:avLst/>
          </a:prstGeom>
          <a:noFill/>
        </p:spPr>
        <p:txBody>
          <a:bodyPr wrap="none" rtlCol="0">
            <a:spAutoFit/>
          </a:bodyPr>
          <a:lstStyle/>
          <a:p>
            <a:r>
              <a:rPr lang="es-ES" sz="1200" dirty="0">
                <a:solidFill>
                  <a:schemeClr val="accent3">
                    <a:lumMod val="50000"/>
                  </a:schemeClr>
                </a:solidFill>
                <a:latin typeface="Century Gothic" pitchFamily="34" charset="0"/>
              </a:rPr>
              <a:t>Rutas:</a:t>
            </a:r>
          </a:p>
          <a:p>
            <a:pPr>
              <a:buFontTx/>
              <a:buChar char="-"/>
            </a:pPr>
            <a:r>
              <a:rPr lang="es-ES" sz="1050" dirty="0">
                <a:latin typeface="Century Gothic" pitchFamily="34" charset="0"/>
              </a:rPr>
              <a:t> Ruta Mariana</a:t>
            </a:r>
          </a:p>
          <a:p>
            <a:pPr>
              <a:buFontTx/>
              <a:buChar char="-"/>
            </a:pPr>
            <a:r>
              <a:rPr lang="es-ES" sz="1050" dirty="0">
                <a:latin typeface="Century Gothic" pitchFamily="34" charset="0"/>
              </a:rPr>
              <a:t> Ruta del agua y las acequias.</a:t>
            </a:r>
            <a:endParaRPr lang="es-ES" sz="1100" dirty="0">
              <a:latin typeface="Century Gothic" pitchFamily="34" charset="0"/>
            </a:endParaRPr>
          </a:p>
          <a:p>
            <a:endParaRPr lang="es-ES" sz="1600" b="1" dirty="0">
              <a:solidFill>
                <a:schemeClr val="accent3">
                  <a:lumMod val="50000"/>
                </a:schemeClr>
              </a:solidFill>
              <a:latin typeface="Century Gothic" pitchFamily="34" charset="0"/>
            </a:endParaRPr>
          </a:p>
        </p:txBody>
      </p:sp>
      <p:cxnSp>
        <p:nvCxnSpPr>
          <p:cNvPr id="16" name="Conector recto 15">
            <a:extLst>
              <a:ext uri="{FF2B5EF4-FFF2-40B4-BE49-F238E27FC236}">
                <a16:creationId xmlns:a16="http://schemas.microsoft.com/office/drawing/2014/main" id="{F5AA9E1C-A18C-5264-B6E1-A34E24AD1A95}"/>
              </a:ext>
            </a:extLst>
          </p:cNvPr>
          <p:cNvCxnSpPr/>
          <p:nvPr/>
        </p:nvCxnSpPr>
        <p:spPr>
          <a:xfrm>
            <a:off x="535316" y="5457056"/>
            <a:ext cx="5822642" cy="0"/>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D63EC891-FF0D-5187-EA12-77EF674942EB}"/>
              </a:ext>
            </a:extLst>
          </p:cNvPr>
          <p:cNvCxnSpPr/>
          <p:nvPr/>
        </p:nvCxnSpPr>
        <p:spPr>
          <a:xfrm>
            <a:off x="535316" y="8492795"/>
            <a:ext cx="5822642" cy="0"/>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entágono"/>
          <p:cNvSpPr/>
          <p:nvPr/>
        </p:nvSpPr>
        <p:spPr>
          <a:xfrm>
            <a:off x="0" y="380968"/>
            <a:ext cx="6429396" cy="928694"/>
          </a:xfrm>
          <a:prstGeom prst="homePlate">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3 Marcador de número de diapositiva"/>
          <p:cNvSpPr>
            <a:spLocks noGrp="1"/>
          </p:cNvSpPr>
          <p:nvPr>
            <p:ph type="sldNum" sz="quarter" idx="12"/>
          </p:nvPr>
        </p:nvSpPr>
        <p:spPr>
          <a:xfrm>
            <a:off x="5757842" y="9096404"/>
            <a:ext cx="1100158" cy="527402"/>
          </a:xfrm>
          <a:solidFill>
            <a:schemeClr val="accent3">
              <a:lumMod val="40000"/>
              <a:lumOff val="60000"/>
            </a:schemeClr>
          </a:solidFill>
        </p:spPr>
        <p:txBody>
          <a:bodyPr/>
          <a:lstStyle/>
          <a:p>
            <a:pPr algn="ctr"/>
            <a:fld id="{A38E4A3D-BF32-499E-BC92-F472714D7D7F}" type="slidenum">
              <a:rPr lang="es-ES" smtClean="0">
                <a:solidFill>
                  <a:schemeClr val="tx1"/>
                </a:solidFill>
              </a:rPr>
              <a:pPr algn="ctr"/>
              <a:t>17</a:t>
            </a:fld>
            <a:endParaRPr lang="es-ES" dirty="0">
              <a:solidFill>
                <a:schemeClr val="tx1"/>
              </a:solidFill>
            </a:endParaRPr>
          </a:p>
        </p:txBody>
      </p:sp>
      <p:sp>
        <p:nvSpPr>
          <p:cNvPr id="6" name="5 Marcador de pie de página"/>
          <p:cNvSpPr>
            <a:spLocks noGrp="1"/>
          </p:cNvSpPr>
          <p:nvPr>
            <p:ph type="ftr" sz="quarter" idx="11"/>
          </p:nvPr>
        </p:nvSpPr>
        <p:spPr>
          <a:xfrm>
            <a:off x="1285860" y="9181396"/>
            <a:ext cx="4071966" cy="527402"/>
          </a:xfrm>
        </p:spPr>
        <p:txBody>
          <a:bodyPr/>
          <a:lstStyle/>
          <a:p>
            <a:r>
              <a:rPr lang="es-ES" i="1" dirty="0"/>
              <a:t>Estudio-Informe Sensaciones Guadalhorce</a:t>
            </a:r>
          </a:p>
        </p:txBody>
      </p:sp>
      <p:sp>
        <p:nvSpPr>
          <p:cNvPr id="7" name="6 CuadroTexto"/>
          <p:cNvSpPr txBox="1"/>
          <p:nvPr/>
        </p:nvSpPr>
        <p:spPr>
          <a:xfrm>
            <a:off x="0" y="540221"/>
            <a:ext cx="4418197" cy="584775"/>
          </a:xfrm>
          <a:prstGeom prst="rect">
            <a:avLst/>
          </a:prstGeom>
          <a:noFill/>
        </p:spPr>
        <p:txBody>
          <a:bodyPr wrap="none" rtlCol="0">
            <a:spAutoFit/>
          </a:bodyPr>
          <a:lstStyle/>
          <a:p>
            <a:r>
              <a:rPr lang="es-ES" sz="3200" dirty="0">
                <a:solidFill>
                  <a:schemeClr val="accent3">
                    <a:lumMod val="50000"/>
                  </a:schemeClr>
                </a:solidFill>
                <a:latin typeface="Simple Script" pitchFamily="2" charset="0"/>
              </a:rPr>
              <a:t> TURISMO ORNITOLÓGICO</a:t>
            </a:r>
          </a:p>
        </p:txBody>
      </p:sp>
      <p:sp>
        <p:nvSpPr>
          <p:cNvPr id="9" name="8 CuadroTexto"/>
          <p:cNvSpPr txBox="1"/>
          <p:nvPr/>
        </p:nvSpPr>
        <p:spPr>
          <a:xfrm>
            <a:off x="357166" y="1801178"/>
            <a:ext cx="6000792" cy="1046440"/>
          </a:xfrm>
          <a:prstGeom prst="rect">
            <a:avLst/>
          </a:prstGeom>
          <a:noFill/>
        </p:spPr>
        <p:txBody>
          <a:bodyPr wrap="square" rtlCol="0">
            <a:spAutoFit/>
          </a:bodyPr>
          <a:lstStyle/>
          <a:p>
            <a:pPr algn="just"/>
            <a:r>
              <a:rPr lang="es-ES" sz="1400" b="1" dirty="0">
                <a:solidFill>
                  <a:schemeClr val="accent3">
                    <a:lumMod val="50000"/>
                  </a:schemeClr>
                </a:solidFill>
                <a:latin typeface="Century Gothic" pitchFamily="34" charset="0"/>
              </a:rPr>
              <a:t>¿Qué es? </a:t>
            </a:r>
          </a:p>
          <a:p>
            <a:pPr algn="just"/>
            <a:r>
              <a:rPr lang="es-ES" sz="1200" dirty="0">
                <a:latin typeface="Century Gothic" pitchFamily="34" charset="0"/>
              </a:rPr>
              <a:t>El turismo ornitológico, también llamado orniturismo, turismo de observación de aves o aviturismo, es la actividad que implica desplazarse desde un sitio de origen hacia un destino específico con el interés de observar la avifauna local en su entorno natural.</a:t>
            </a:r>
          </a:p>
        </p:txBody>
      </p:sp>
      <p:sp>
        <p:nvSpPr>
          <p:cNvPr id="10" name="9 CuadroTexto"/>
          <p:cNvSpPr txBox="1"/>
          <p:nvPr/>
        </p:nvSpPr>
        <p:spPr>
          <a:xfrm>
            <a:off x="357167" y="3099062"/>
            <a:ext cx="6000791" cy="707886"/>
          </a:xfrm>
          <a:prstGeom prst="rect">
            <a:avLst/>
          </a:prstGeom>
          <a:noFill/>
        </p:spPr>
        <p:txBody>
          <a:bodyPr wrap="square" rtlCol="0">
            <a:spAutoFit/>
          </a:bodyPr>
          <a:lstStyle/>
          <a:p>
            <a:pPr algn="just"/>
            <a:r>
              <a:rPr lang="es-ES" sz="1400" b="1" dirty="0">
                <a:solidFill>
                  <a:schemeClr val="accent3">
                    <a:lumMod val="50000"/>
                  </a:schemeClr>
                </a:solidFill>
                <a:latin typeface="Century Gothic" pitchFamily="34" charset="0"/>
              </a:rPr>
              <a:t>¿Cómo se puede disfrutar del turismo enológico en el Valle del Guadalhorce?</a:t>
            </a:r>
          </a:p>
          <a:p>
            <a:pPr algn="just"/>
            <a:r>
              <a:rPr lang="es-ES" sz="1200" dirty="0">
                <a:latin typeface="Century Gothic" pitchFamily="34" charset="0"/>
              </a:rPr>
              <a:t>Visitas guiadas, visitas a observatorios de aves y rutas de senderismo.</a:t>
            </a:r>
          </a:p>
        </p:txBody>
      </p:sp>
      <p:sp>
        <p:nvSpPr>
          <p:cNvPr id="12" name="11 Rectángulo"/>
          <p:cNvSpPr/>
          <p:nvPr/>
        </p:nvSpPr>
        <p:spPr>
          <a:xfrm>
            <a:off x="285728" y="1729740"/>
            <a:ext cx="6215106" cy="1143008"/>
          </a:xfrm>
          <a:prstGeom prst="rect">
            <a:avLst/>
          </a:prstGeom>
          <a:noFill/>
          <a:ln>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12 Rectángulo"/>
          <p:cNvSpPr/>
          <p:nvPr/>
        </p:nvSpPr>
        <p:spPr>
          <a:xfrm>
            <a:off x="285728" y="3087062"/>
            <a:ext cx="6215106" cy="785818"/>
          </a:xfrm>
          <a:prstGeom prst="rect">
            <a:avLst/>
          </a:prstGeom>
          <a:noFill/>
          <a:ln>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14 CuadroTexto"/>
          <p:cNvSpPr txBox="1"/>
          <p:nvPr/>
        </p:nvSpPr>
        <p:spPr>
          <a:xfrm>
            <a:off x="357166" y="4198947"/>
            <a:ext cx="4442242" cy="5324535"/>
          </a:xfrm>
          <a:prstGeom prst="rect">
            <a:avLst/>
          </a:prstGeom>
          <a:noFill/>
        </p:spPr>
        <p:txBody>
          <a:bodyPr wrap="none" rtlCol="0">
            <a:spAutoFit/>
          </a:bodyPr>
          <a:lstStyle/>
          <a:p>
            <a:r>
              <a:rPr lang="es-ES" sz="1200" b="1" dirty="0">
                <a:solidFill>
                  <a:schemeClr val="accent3">
                    <a:lumMod val="50000"/>
                  </a:schemeClr>
                </a:solidFill>
                <a:latin typeface="Century Gothic" pitchFamily="34" charset="0"/>
              </a:rPr>
              <a:t>Itinerarios de interés ornitológico:</a:t>
            </a:r>
          </a:p>
          <a:p>
            <a:pPr>
              <a:buFont typeface="Arial" pitchFamily="34" charset="0"/>
              <a:buChar char="•"/>
            </a:pPr>
            <a:r>
              <a:rPr lang="es-ES" sz="1200" dirty="0">
                <a:latin typeface="Century Gothic" pitchFamily="34" charset="0"/>
              </a:rPr>
              <a:t>Barranco Cañas (Alhaurín el Grande)</a:t>
            </a:r>
          </a:p>
          <a:p>
            <a:pPr>
              <a:buFont typeface="Arial" pitchFamily="34" charset="0"/>
              <a:buChar char="•"/>
            </a:pPr>
            <a:r>
              <a:rPr lang="es-ES" sz="1200" dirty="0">
                <a:latin typeface="Century Gothic" pitchFamily="34" charset="0"/>
              </a:rPr>
              <a:t>Fuente del Acebuche (Alhaurín el Grande)</a:t>
            </a:r>
          </a:p>
          <a:p>
            <a:pPr>
              <a:buFont typeface="Arial" pitchFamily="34" charset="0"/>
              <a:buChar char="•"/>
            </a:pPr>
            <a:r>
              <a:rPr lang="es-ES" sz="1200" dirty="0">
                <a:latin typeface="Century Gothic" pitchFamily="34" charset="0"/>
              </a:rPr>
              <a:t>Caserío de Monterroso (Almogía)</a:t>
            </a:r>
          </a:p>
          <a:p>
            <a:pPr>
              <a:buFont typeface="Arial" pitchFamily="34" charset="0"/>
              <a:buChar char="•"/>
            </a:pPr>
            <a:r>
              <a:rPr lang="es-ES" sz="1200" dirty="0">
                <a:latin typeface="Century Gothic" pitchFamily="34" charset="0"/>
              </a:rPr>
              <a:t>Subida al Santi Petri (Almogía)</a:t>
            </a:r>
          </a:p>
          <a:p>
            <a:pPr>
              <a:buFont typeface="Arial" pitchFamily="34" charset="0"/>
              <a:buChar char="•"/>
            </a:pPr>
            <a:r>
              <a:rPr lang="es-ES" sz="1200" dirty="0">
                <a:latin typeface="Century Gothic" pitchFamily="34" charset="0"/>
              </a:rPr>
              <a:t>El chorro (Álora)</a:t>
            </a:r>
          </a:p>
          <a:p>
            <a:pPr>
              <a:buFont typeface="Arial" pitchFamily="34" charset="0"/>
              <a:buChar char="•"/>
            </a:pPr>
            <a:r>
              <a:rPr lang="es-ES" sz="1200" dirty="0">
                <a:latin typeface="Century Gothic" pitchFamily="34" charset="0"/>
              </a:rPr>
              <a:t>Monte Hacho (Álora)</a:t>
            </a:r>
          </a:p>
          <a:p>
            <a:pPr>
              <a:buFont typeface="Arial" pitchFamily="34" charset="0"/>
              <a:buChar char="•"/>
            </a:pPr>
            <a:r>
              <a:rPr lang="es-ES" sz="1200" dirty="0">
                <a:latin typeface="Century Gothic" pitchFamily="34" charset="0"/>
              </a:rPr>
              <a:t>Los Espartales (Cártama)</a:t>
            </a:r>
          </a:p>
          <a:p>
            <a:pPr>
              <a:buFont typeface="Arial" pitchFamily="34" charset="0"/>
              <a:buChar char="•"/>
            </a:pPr>
            <a:r>
              <a:rPr lang="es-ES" sz="1200" dirty="0">
                <a:latin typeface="Century Gothic" pitchFamily="34" charset="0"/>
              </a:rPr>
              <a:t>Junta de los Ríos (Cártama)</a:t>
            </a:r>
          </a:p>
          <a:p>
            <a:pPr>
              <a:buFont typeface="Arial" pitchFamily="34" charset="0"/>
              <a:buChar char="•"/>
            </a:pPr>
            <a:r>
              <a:rPr lang="es-ES" sz="1200" dirty="0">
                <a:latin typeface="Century Gothic" pitchFamily="34" charset="0"/>
              </a:rPr>
              <a:t>Cerro Gordo (Coín)</a:t>
            </a:r>
          </a:p>
          <a:p>
            <a:pPr>
              <a:buFont typeface="Arial" pitchFamily="34" charset="0"/>
              <a:buChar char="•"/>
            </a:pPr>
            <a:r>
              <a:rPr lang="es-ES" sz="1200" dirty="0">
                <a:latin typeface="Century Gothic" pitchFamily="34" charset="0"/>
              </a:rPr>
              <a:t>Sierra Blanca-Matagallar (Coín)</a:t>
            </a:r>
          </a:p>
          <a:p>
            <a:pPr>
              <a:buFont typeface="Arial" pitchFamily="34" charset="0"/>
              <a:buChar char="•"/>
            </a:pPr>
            <a:r>
              <a:rPr lang="es-ES" sz="1200" dirty="0">
                <a:latin typeface="Century Gothic" pitchFamily="34" charset="0"/>
              </a:rPr>
              <a:t>Los Llanos-Valdeperales (Coín)</a:t>
            </a:r>
          </a:p>
          <a:p>
            <a:pPr>
              <a:buFont typeface="Arial" pitchFamily="34" charset="0"/>
              <a:buChar char="•"/>
            </a:pPr>
            <a:r>
              <a:rPr lang="es-ES" sz="1200" dirty="0">
                <a:latin typeface="Century Gothic" pitchFamily="34" charset="0"/>
              </a:rPr>
              <a:t>Subida al Santo (Pizarra)</a:t>
            </a:r>
          </a:p>
          <a:p>
            <a:pPr>
              <a:buFont typeface="Arial" pitchFamily="34" charset="0"/>
              <a:buChar char="•"/>
            </a:pPr>
            <a:r>
              <a:rPr lang="es-ES" sz="1200" dirty="0">
                <a:latin typeface="Century Gothic" pitchFamily="34" charset="0"/>
              </a:rPr>
              <a:t>Gibralmora (Pizarra)</a:t>
            </a:r>
          </a:p>
          <a:p>
            <a:pPr>
              <a:buFont typeface="Arial" pitchFamily="34" charset="0"/>
              <a:buChar char="•"/>
            </a:pPr>
            <a:r>
              <a:rPr lang="es-ES" sz="1200" dirty="0">
                <a:latin typeface="Century Gothic" pitchFamily="34" charset="0"/>
              </a:rPr>
              <a:t>La Charcuela (Pizarra)</a:t>
            </a:r>
          </a:p>
          <a:p>
            <a:pPr>
              <a:buFont typeface="Arial" pitchFamily="34" charset="0"/>
              <a:buChar char="•"/>
            </a:pPr>
            <a:r>
              <a:rPr lang="es-ES" sz="1200" dirty="0">
                <a:latin typeface="Century Gothic" pitchFamily="34" charset="0"/>
              </a:rPr>
              <a:t>La Capilla (Valle de Abdalajís)</a:t>
            </a:r>
          </a:p>
          <a:p>
            <a:pPr>
              <a:buFont typeface="Arial" pitchFamily="34" charset="0"/>
              <a:buChar char="•"/>
            </a:pPr>
            <a:r>
              <a:rPr lang="es-ES" sz="1200" dirty="0">
                <a:latin typeface="Century Gothic" pitchFamily="34" charset="0"/>
              </a:rPr>
              <a:t>Del Nacimiento a las Pedreras (Valle de Abdalajís)</a:t>
            </a:r>
          </a:p>
          <a:p>
            <a:endParaRPr lang="es-ES" sz="1200" dirty="0">
              <a:latin typeface="Century Gothic" pitchFamily="34" charset="0"/>
            </a:endParaRPr>
          </a:p>
          <a:p>
            <a:r>
              <a:rPr lang="es-ES" sz="1200" b="1" dirty="0">
                <a:solidFill>
                  <a:schemeClr val="accent3">
                    <a:lumMod val="50000"/>
                  </a:schemeClr>
                </a:solidFill>
                <a:latin typeface="Century Gothic" pitchFamily="34" charset="0"/>
              </a:rPr>
              <a:t>Lugares de interés ornitológico:</a:t>
            </a:r>
          </a:p>
          <a:p>
            <a:pPr>
              <a:buFont typeface="Arial" pitchFamily="34" charset="0"/>
              <a:buChar char="•"/>
            </a:pPr>
            <a:r>
              <a:rPr lang="es-ES" sz="1200" dirty="0">
                <a:latin typeface="Century Gothic" pitchFamily="34" charset="0"/>
              </a:rPr>
              <a:t>Molino de los Corchos y de Tahona (Alhaurín el Grande)</a:t>
            </a:r>
          </a:p>
          <a:p>
            <a:pPr>
              <a:buFont typeface="Arial" pitchFamily="34" charset="0"/>
              <a:buChar char="•"/>
            </a:pPr>
            <a:r>
              <a:rPr lang="es-ES" sz="1200" dirty="0">
                <a:latin typeface="Century Gothic" pitchFamily="34" charset="0"/>
              </a:rPr>
              <a:t>Río Campanillas (Almogía)</a:t>
            </a:r>
          </a:p>
          <a:p>
            <a:pPr>
              <a:buFont typeface="Arial" pitchFamily="34" charset="0"/>
              <a:buChar char="•"/>
            </a:pPr>
            <a:r>
              <a:rPr lang="es-ES" sz="1200" dirty="0">
                <a:latin typeface="Century Gothic" pitchFamily="34" charset="0"/>
              </a:rPr>
              <a:t>El Castillo de Álora (Álora)</a:t>
            </a:r>
          </a:p>
          <a:p>
            <a:pPr>
              <a:buFont typeface="Arial" pitchFamily="34" charset="0"/>
              <a:buChar char="•"/>
            </a:pPr>
            <a:r>
              <a:rPr lang="es-ES" sz="1200" dirty="0">
                <a:latin typeface="Century Gothic" pitchFamily="34" charset="0"/>
              </a:rPr>
              <a:t>La Juntilla (Coín)</a:t>
            </a:r>
          </a:p>
          <a:p>
            <a:pPr>
              <a:buFont typeface="Arial" pitchFamily="34" charset="0"/>
              <a:buChar char="•"/>
            </a:pPr>
            <a:r>
              <a:rPr lang="es-ES" sz="1200" dirty="0">
                <a:latin typeface="Century Gothic" pitchFamily="34" charset="0"/>
              </a:rPr>
              <a:t>Río Bajo (Coín)</a:t>
            </a:r>
          </a:p>
          <a:p>
            <a:pPr>
              <a:buFont typeface="Arial" pitchFamily="34" charset="0"/>
              <a:buChar char="•"/>
            </a:pPr>
            <a:r>
              <a:rPr lang="es-ES" sz="1200" dirty="0">
                <a:latin typeface="Century Gothic" pitchFamily="34" charset="0"/>
              </a:rPr>
              <a:t>El vado Villalón-túnel del tren (Pizarra)</a:t>
            </a:r>
          </a:p>
          <a:p>
            <a:pPr>
              <a:buFont typeface="Arial" pitchFamily="34" charset="0"/>
              <a:buChar char="•"/>
            </a:pPr>
            <a:r>
              <a:rPr lang="es-ES" sz="1200" dirty="0">
                <a:latin typeface="Century Gothic" pitchFamily="34" charset="0"/>
              </a:rPr>
              <a:t>Las Vegas de Hipólito y de Santa María (Pizarra-Álora)</a:t>
            </a:r>
          </a:p>
          <a:p>
            <a:endParaRPr lang="es-ES" sz="1600" b="1" dirty="0">
              <a:solidFill>
                <a:schemeClr val="accent3">
                  <a:lumMod val="50000"/>
                </a:schemeClr>
              </a:solidFill>
              <a:latin typeface="Century Gothic" pitchFamily="34" charset="0"/>
            </a:endParaRPr>
          </a:p>
        </p:txBody>
      </p:sp>
      <p:pic>
        <p:nvPicPr>
          <p:cNvPr id="8" name="Imagen 7">
            <a:extLst>
              <a:ext uri="{FF2B5EF4-FFF2-40B4-BE49-F238E27FC236}">
                <a16:creationId xmlns:a16="http://schemas.microsoft.com/office/drawing/2014/main" id="{359FCB25-E005-3C4D-A9BF-2D0723CD0A4E}"/>
              </a:ext>
            </a:extLst>
          </p:cNvPr>
          <p:cNvPicPr>
            <a:picLocks noChangeAspect="1"/>
          </p:cNvPicPr>
          <p:nvPr/>
        </p:nvPicPr>
        <p:blipFill rotWithShape="1">
          <a:blip r:embed="rId3"/>
          <a:srcRect r="36775"/>
          <a:stretch/>
        </p:blipFill>
        <p:spPr>
          <a:xfrm>
            <a:off x="4237543" y="4133015"/>
            <a:ext cx="2159605" cy="283620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5757842" y="9096404"/>
            <a:ext cx="1100158" cy="527402"/>
          </a:xfrm>
          <a:solidFill>
            <a:schemeClr val="accent3">
              <a:lumMod val="40000"/>
              <a:lumOff val="60000"/>
            </a:schemeClr>
          </a:solidFill>
        </p:spPr>
        <p:txBody>
          <a:bodyPr/>
          <a:lstStyle/>
          <a:p>
            <a:pPr algn="ctr"/>
            <a:fld id="{A38E4A3D-BF32-499E-BC92-F472714D7D7F}" type="slidenum">
              <a:rPr lang="es-ES" smtClean="0">
                <a:solidFill>
                  <a:schemeClr val="tx1"/>
                </a:solidFill>
              </a:rPr>
              <a:pPr algn="ctr"/>
              <a:t>2</a:t>
            </a:fld>
            <a:endParaRPr lang="es-ES" dirty="0">
              <a:solidFill>
                <a:schemeClr val="tx1"/>
              </a:solidFill>
            </a:endParaRPr>
          </a:p>
        </p:txBody>
      </p:sp>
      <p:sp>
        <p:nvSpPr>
          <p:cNvPr id="5" name="4 CuadroTexto"/>
          <p:cNvSpPr txBox="1"/>
          <p:nvPr/>
        </p:nvSpPr>
        <p:spPr>
          <a:xfrm>
            <a:off x="500042" y="2166918"/>
            <a:ext cx="5857915" cy="4062651"/>
          </a:xfrm>
          <a:prstGeom prst="rect">
            <a:avLst/>
          </a:prstGeom>
          <a:noFill/>
        </p:spPr>
        <p:txBody>
          <a:bodyPr wrap="square" rtlCol="0">
            <a:spAutoFit/>
          </a:bodyPr>
          <a:lstStyle/>
          <a:p>
            <a:pPr indent="457200" algn="just"/>
            <a:r>
              <a:rPr lang="es-ES" sz="1200" dirty="0">
                <a:latin typeface="Century Gothic" pitchFamily="34" charset="0"/>
                <a:cs typeface="Arial" pitchFamily="34" charset="0"/>
              </a:rPr>
              <a:t>A través de este informe, resultado del Proyecto de “Sensaciones Guadalhorce”, se presenta el estudio realizado de la oferta de turismo experiencial que actualmente se lleva a cabo en el Valle del Guadalhorce.</a:t>
            </a:r>
          </a:p>
          <a:p>
            <a:pPr indent="457200" algn="just"/>
            <a:endParaRPr lang="es-ES" sz="1200" dirty="0">
              <a:latin typeface="Century Gothic" pitchFamily="34" charset="0"/>
              <a:cs typeface="Arial" pitchFamily="34" charset="0"/>
            </a:endParaRPr>
          </a:p>
          <a:p>
            <a:pPr indent="457200" algn="just"/>
            <a:r>
              <a:rPr lang="es-ES" sz="1200" dirty="0">
                <a:latin typeface="Century Gothic" pitchFamily="34" charset="0"/>
                <a:cs typeface="Arial" pitchFamily="34" charset="0"/>
              </a:rPr>
              <a:t>Para ello se ha recopilado información a través de varios medios, tanto oficiales como no oficiales, primordialmente el estudio se ha basado en la búsqueda online (webs, redes sociales, plataformas de reservas, Registro de turismo andaluz, etc.). También, en las reuniones realizadas con empresarios se ha tenido la oportunidad de conocer aún más su oferta y en ocasiones, por medio de fam trips ,se ha podido testar dichas experiencias.</a:t>
            </a:r>
          </a:p>
          <a:p>
            <a:pPr indent="457200" algn="just"/>
            <a:endParaRPr lang="es-ES" sz="1200" dirty="0">
              <a:latin typeface="Century Gothic" pitchFamily="34" charset="0"/>
              <a:cs typeface="Arial" pitchFamily="34" charset="0"/>
            </a:endParaRPr>
          </a:p>
          <a:p>
            <a:pPr indent="457200" algn="just"/>
            <a:r>
              <a:rPr lang="es-ES" sz="1200" dirty="0">
                <a:latin typeface="Century Gothic" pitchFamily="34" charset="0"/>
                <a:cs typeface="Arial" pitchFamily="34" charset="0"/>
              </a:rPr>
              <a:t>La importancia de realizar este tipo de estudio se debe a la destacada importancia que el sector turístico presenta en nuestra comarca, constituyendo uno de los motores dinamizadores de la economía local. El objetivo es que podamos tener una visión global de la oferta turística experiencial que sirva de referencia para poner en valor los recursos turísticos del Valle del Guadalhorce, mejorar nuestra competitividad como destino turístico, pudiendo contribuir al desarrollo del sector, ayudar a las empresas turísticas para tomar nuevas decisiones y promover la llegada de turistas y visitantes.</a:t>
            </a:r>
          </a:p>
          <a:p>
            <a:endParaRPr lang="es-ES" dirty="0"/>
          </a:p>
        </p:txBody>
      </p:sp>
      <p:sp>
        <p:nvSpPr>
          <p:cNvPr id="6" name="5 Marcador de pie de página"/>
          <p:cNvSpPr>
            <a:spLocks noGrp="1"/>
          </p:cNvSpPr>
          <p:nvPr>
            <p:ph type="ftr" sz="quarter" idx="11"/>
          </p:nvPr>
        </p:nvSpPr>
        <p:spPr>
          <a:xfrm>
            <a:off x="1285860" y="9181396"/>
            <a:ext cx="4071966" cy="527402"/>
          </a:xfrm>
        </p:spPr>
        <p:txBody>
          <a:bodyPr/>
          <a:lstStyle/>
          <a:p>
            <a:r>
              <a:rPr lang="es-ES" i="1" dirty="0"/>
              <a:t>Estudio-Informe Sensaciones Guadalhorce</a:t>
            </a:r>
          </a:p>
        </p:txBody>
      </p:sp>
      <p:sp>
        <p:nvSpPr>
          <p:cNvPr id="7" name="6 CuadroTexto"/>
          <p:cNvSpPr txBox="1"/>
          <p:nvPr/>
        </p:nvSpPr>
        <p:spPr>
          <a:xfrm>
            <a:off x="500042" y="1023910"/>
            <a:ext cx="3898824" cy="769441"/>
          </a:xfrm>
          <a:prstGeom prst="rect">
            <a:avLst/>
          </a:prstGeom>
          <a:noFill/>
        </p:spPr>
        <p:txBody>
          <a:bodyPr wrap="none" rtlCol="0">
            <a:spAutoFit/>
          </a:bodyPr>
          <a:lstStyle/>
          <a:p>
            <a:r>
              <a:rPr lang="es-ES" sz="4400" dirty="0">
                <a:solidFill>
                  <a:schemeClr val="accent3">
                    <a:lumMod val="50000"/>
                  </a:schemeClr>
                </a:solidFill>
                <a:latin typeface="Simple Script" pitchFamily="2" charset="0"/>
              </a:rPr>
              <a:t>1. INTRODUCCIÓN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5757842" y="9096404"/>
            <a:ext cx="1100158" cy="527402"/>
          </a:xfrm>
          <a:solidFill>
            <a:schemeClr val="accent3">
              <a:lumMod val="40000"/>
              <a:lumOff val="60000"/>
            </a:schemeClr>
          </a:solidFill>
        </p:spPr>
        <p:txBody>
          <a:bodyPr/>
          <a:lstStyle/>
          <a:p>
            <a:pPr algn="ctr"/>
            <a:fld id="{A38E4A3D-BF32-499E-BC92-F472714D7D7F}" type="slidenum">
              <a:rPr lang="es-ES" smtClean="0">
                <a:solidFill>
                  <a:schemeClr val="tx1"/>
                </a:solidFill>
              </a:rPr>
              <a:pPr algn="ctr"/>
              <a:t>3</a:t>
            </a:fld>
            <a:endParaRPr lang="es-ES" dirty="0">
              <a:solidFill>
                <a:schemeClr val="tx1"/>
              </a:solidFill>
            </a:endParaRPr>
          </a:p>
        </p:txBody>
      </p:sp>
      <p:sp>
        <p:nvSpPr>
          <p:cNvPr id="5" name="4 CuadroTexto"/>
          <p:cNvSpPr txBox="1"/>
          <p:nvPr/>
        </p:nvSpPr>
        <p:spPr>
          <a:xfrm>
            <a:off x="500042" y="1452538"/>
            <a:ext cx="5857915" cy="4893647"/>
          </a:xfrm>
          <a:prstGeom prst="rect">
            <a:avLst/>
          </a:prstGeom>
          <a:noFill/>
        </p:spPr>
        <p:txBody>
          <a:bodyPr wrap="square" rtlCol="0">
            <a:spAutoFit/>
          </a:bodyPr>
          <a:lstStyle/>
          <a:p>
            <a:pPr indent="457200" algn="just"/>
            <a:r>
              <a:rPr lang="es-ES" sz="1200" dirty="0">
                <a:latin typeface="Century Gothic" pitchFamily="34" charset="0"/>
              </a:rPr>
              <a:t>Actualmente no existe una página oficial que recoja toda la oferta del mercado, que sirva para analizar objetivamente los datos de nuestra comarca, pero hallamos otras herramientas que nos facilitan analizar la situación de forma indirecta.</a:t>
            </a:r>
          </a:p>
          <a:p>
            <a:pPr indent="457200" algn="just"/>
            <a:endParaRPr lang="es-ES" sz="1200" dirty="0">
              <a:latin typeface="Century Gothic" pitchFamily="34" charset="0"/>
            </a:endParaRPr>
          </a:p>
          <a:p>
            <a:pPr indent="457200" algn="just"/>
            <a:r>
              <a:rPr lang="es-ES" sz="1200" dirty="0">
                <a:latin typeface="Century Gothic" pitchFamily="34" charset="0"/>
              </a:rPr>
              <a:t>A través del Registro de Turismo Andaluz (RTA) se conoce las empresas  registradas y que realizan actividades turísticas, partiendo de este punto se puede conocer la presencia de diferentes tipologías de empresas turísticas en el territorio.</a:t>
            </a:r>
          </a:p>
          <a:p>
            <a:pPr indent="457200" algn="just"/>
            <a:endParaRPr lang="es-ES" sz="1200" dirty="0">
              <a:latin typeface="Century Gothic" pitchFamily="34" charset="0"/>
            </a:endParaRPr>
          </a:p>
          <a:p>
            <a:pPr indent="457200" algn="just"/>
            <a:r>
              <a:rPr lang="es-ES" sz="1200" b="1" dirty="0">
                <a:solidFill>
                  <a:schemeClr val="accent3">
                    <a:lumMod val="50000"/>
                  </a:schemeClr>
                </a:solidFill>
                <a:latin typeface="Century Gothic" pitchFamily="34" charset="0"/>
              </a:rPr>
              <a:t>2.1. ANÁLISIS DE EMPRESAS DE TURISMO ACTIVO</a:t>
            </a:r>
          </a:p>
          <a:p>
            <a:pPr indent="457200" algn="just"/>
            <a:endParaRPr lang="es-ES" sz="1200" b="1" dirty="0">
              <a:solidFill>
                <a:schemeClr val="accent3">
                  <a:lumMod val="50000"/>
                </a:schemeClr>
              </a:solidFill>
              <a:latin typeface="Century Gothic" pitchFamily="34" charset="0"/>
            </a:endParaRPr>
          </a:p>
          <a:p>
            <a:pPr indent="457200" algn="just"/>
            <a:r>
              <a:rPr lang="es-ES" sz="1200" dirty="0">
                <a:latin typeface="Century Gothic" pitchFamily="34" charset="0"/>
              </a:rPr>
              <a:t>En el Valle del Guadalhorce existe un total de 24 empresas de turismo activo (AT) registradas.</a:t>
            </a:r>
          </a:p>
          <a:p>
            <a:pPr indent="457200" algn="just"/>
            <a:endParaRPr lang="es-ES" sz="1200" dirty="0">
              <a:latin typeface="Century Gothic" pitchFamily="34" charset="0"/>
            </a:endParaRPr>
          </a:p>
          <a:p>
            <a:pPr indent="457200" algn="just"/>
            <a:r>
              <a:rPr lang="es-ES" sz="1200" dirty="0">
                <a:latin typeface="Century Gothic" pitchFamily="34" charset="0"/>
              </a:rPr>
              <a:t>La mayor cantidad de empresas se concentran en el municipio de Álora, con un total de 9 empresas, municipio donde se localiza uno de los recursos turísticos más demandados de la comarca, el Caminito del Rey.</a:t>
            </a:r>
          </a:p>
          <a:p>
            <a:pPr indent="457200" algn="just"/>
            <a:endParaRPr lang="es-ES" sz="1200" dirty="0">
              <a:latin typeface="Century Gothic" pitchFamily="34" charset="0"/>
            </a:endParaRPr>
          </a:p>
          <a:p>
            <a:pPr indent="457200" algn="just"/>
            <a:r>
              <a:rPr lang="es-ES" sz="1200" dirty="0">
                <a:latin typeface="Century Gothic" pitchFamily="34" charset="0"/>
              </a:rPr>
              <a:t>A continuación resaltaría Alhaurín el Grande cuyo número de empresas de turismo activo ascienden a 5.  Cártama y Coín cuentan con 3 empresas registradas. Por último encontramos que en Pizarra y el Valle de Abdalajís cuentan con tan solo 2 empresas, sin embargo en Almogía no existe ninguna registrada.</a:t>
            </a:r>
          </a:p>
          <a:p>
            <a:pPr algn="just"/>
            <a:endParaRPr lang="es-ES" sz="1200" dirty="0">
              <a:latin typeface="Century Gothic" pitchFamily="34" charset="0"/>
            </a:endParaRPr>
          </a:p>
          <a:p>
            <a:pPr algn="just"/>
            <a:endParaRPr lang="es-ES" sz="1200" dirty="0">
              <a:latin typeface="Century Gothic" pitchFamily="34" charset="0"/>
            </a:endParaRPr>
          </a:p>
        </p:txBody>
      </p:sp>
      <p:sp>
        <p:nvSpPr>
          <p:cNvPr id="6" name="5 Marcador de pie de página"/>
          <p:cNvSpPr>
            <a:spLocks noGrp="1"/>
          </p:cNvSpPr>
          <p:nvPr>
            <p:ph type="ftr" sz="quarter" idx="11"/>
          </p:nvPr>
        </p:nvSpPr>
        <p:spPr>
          <a:xfrm>
            <a:off x="1285860" y="9181396"/>
            <a:ext cx="4071966" cy="527402"/>
          </a:xfrm>
        </p:spPr>
        <p:txBody>
          <a:bodyPr/>
          <a:lstStyle/>
          <a:p>
            <a:r>
              <a:rPr lang="es-ES" i="1" dirty="0"/>
              <a:t>Estudio-Informe Sensaciones Guadalhorce</a:t>
            </a:r>
          </a:p>
        </p:txBody>
      </p:sp>
      <p:sp>
        <p:nvSpPr>
          <p:cNvPr id="7" name="6 CuadroTexto"/>
          <p:cNvSpPr txBox="1"/>
          <p:nvPr/>
        </p:nvSpPr>
        <p:spPr>
          <a:xfrm>
            <a:off x="571480" y="595282"/>
            <a:ext cx="5104090" cy="769441"/>
          </a:xfrm>
          <a:prstGeom prst="rect">
            <a:avLst/>
          </a:prstGeom>
          <a:noFill/>
        </p:spPr>
        <p:txBody>
          <a:bodyPr wrap="none" rtlCol="0">
            <a:spAutoFit/>
          </a:bodyPr>
          <a:lstStyle/>
          <a:p>
            <a:r>
              <a:rPr lang="es-ES" sz="4400" dirty="0">
                <a:solidFill>
                  <a:schemeClr val="accent3">
                    <a:lumMod val="50000"/>
                  </a:schemeClr>
                </a:solidFill>
                <a:latin typeface="Simple Script" pitchFamily="2" charset="0"/>
              </a:rPr>
              <a:t>2. ANALISIS DE DATOS</a:t>
            </a:r>
          </a:p>
        </p:txBody>
      </p:sp>
      <p:graphicFrame>
        <p:nvGraphicFramePr>
          <p:cNvPr id="8" name="1 Gráfico"/>
          <p:cNvGraphicFramePr/>
          <p:nvPr/>
        </p:nvGraphicFramePr>
        <p:xfrm>
          <a:off x="803661" y="6524636"/>
          <a:ext cx="5250677" cy="2528886"/>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a:extLst>
              <a:ext uri="{FF2B5EF4-FFF2-40B4-BE49-F238E27FC236}">
                <a16:creationId xmlns:a16="http://schemas.microsoft.com/office/drawing/2014/main" id="{714754AD-37F2-3890-768A-C3286E4F0D12}"/>
              </a:ext>
            </a:extLst>
          </p:cNvPr>
          <p:cNvSpPr txBox="1"/>
          <p:nvPr/>
        </p:nvSpPr>
        <p:spPr>
          <a:xfrm>
            <a:off x="1176139" y="8716067"/>
            <a:ext cx="4581703" cy="246221"/>
          </a:xfrm>
          <a:prstGeom prst="rect">
            <a:avLst/>
          </a:prstGeom>
          <a:noFill/>
        </p:spPr>
        <p:txBody>
          <a:bodyPr wrap="none" rtlCol="0">
            <a:spAutoFit/>
          </a:bodyPr>
          <a:lstStyle/>
          <a:p>
            <a:r>
              <a:rPr lang="es-ES" sz="1000" i="1" dirty="0" err="1">
                <a:solidFill>
                  <a:schemeClr val="tx1">
                    <a:lumMod val="50000"/>
                    <a:lumOff val="50000"/>
                  </a:schemeClr>
                </a:solidFill>
                <a:latin typeface="Century Gothic" panose="020B0502020202020204" pitchFamily="34" charset="0"/>
              </a:rPr>
              <a:t>Fte</a:t>
            </a:r>
            <a:r>
              <a:rPr lang="es-ES" sz="1000" i="1" dirty="0">
                <a:solidFill>
                  <a:schemeClr val="tx1">
                    <a:lumMod val="50000"/>
                    <a:lumOff val="50000"/>
                  </a:schemeClr>
                </a:solidFill>
                <a:latin typeface="Century Gothic" panose="020B0502020202020204" pitchFamily="34" charset="0"/>
              </a:rPr>
              <a:t>. Registro Turismo Andaluz. Junta de Andalucía. Elaboración propia.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5757842" y="9096404"/>
            <a:ext cx="1100158" cy="527402"/>
          </a:xfrm>
          <a:solidFill>
            <a:schemeClr val="accent3">
              <a:lumMod val="40000"/>
              <a:lumOff val="60000"/>
            </a:schemeClr>
          </a:solidFill>
        </p:spPr>
        <p:txBody>
          <a:bodyPr/>
          <a:lstStyle/>
          <a:p>
            <a:pPr algn="ctr"/>
            <a:fld id="{A38E4A3D-BF32-499E-BC92-F472714D7D7F}" type="slidenum">
              <a:rPr lang="es-ES" smtClean="0">
                <a:solidFill>
                  <a:schemeClr val="tx1"/>
                </a:solidFill>
              </a:rPr>
              <a:pPr algn="ctr"/>
              <a:t>4</a:t>
            </a:fld>
            <a:endParaRPr lang="es-ES" dirty="0">
              <a:solidFill>
                <a:schemeClr val="tx1"/>
              </a:solidFill>
            </a:endParaRPr>
          </a:p>
        </p:txBody>
      </p:sp>
      <p:sp>
        <p:nvSpPr>
          <p:cNvPr id="5" name="4 CuadroTexto"/>
          <p:cNvSpPr txBox="1"/>
          <p:nvPr/>
        </p:nvSpPr>
        <p:spPr>
          <a:xfrm>
            <a:off x="500042" y="848544"/>
            <a:ext cx="5857915" cy="4893647"/>
          </a:xfrm>
          <a:prstGeom prst="rect">
            <a:avLst/>
          </a:prstGeom>
          <a:noFill/>
        </p:spPr>
        <p:txBody>
          <a:bodyPr wrap="square" rtlCol="0">
            <a:spAutoFit/>
          </a:bodyPr>
          <a:lstStyle/>
          <a:p>
            <a:pPr indent="457200" algn="just"/>
            <a:r>
              <a:rPr lang="es-ES" sz="1200" b="1" dirty="0">
                <a:solidFill>
                  <a:schemeClr val="accent3">
                    <a:lumMod val="50000"/>
                  </a:schemeClr>
                </a:solidFill>
                <a:latin typeface="Century Gothic" pitchFamily="34" charset="0"/>
              </a:rPr>
              <a:t>2.1. ANÁLISIS LA OFERTA ONLINE</a:t>
            </a:r>
          </a:p>
          <a:p>
            <a:pPr indent="457200" algn="just"/>
            <a:endParaRPr lang="es-ES" sz="1200" b="1" dirty="0">
              <a:solidFill>
                <a:schemeClr val="accent3">
                  <a:lumMod val="50000"/>
                </a:schemeClr>
              </a:solidFill>
              <a:latin typeface="Century Gothic" pitchFamily="34" charset="0"/>
            </a:endParaRPr>
          </a:p>
          <a:p>
            <a:pPr indent="457200" algn="just"/>
            <a:r>
              <a:rPr lang="es-ES" sz="1200" dirty="0">
                <a:latin typeface="Century Gothic" pitchFamily="34" charset="0"/>
              </a:rPr>
              <a:t>Existen diferentes plataformas donde se ofertan diferentes actividades de turismo activo en nuestra comarca. Entre las que destaca las más populares: “Civitatis” y “Get your guide”.</a:t>
            </a:r>
          </a:p>
          <a:p>
            <a:pPr indent="457200" algn="just"/>
            <a:endParaRPr lang="es-ES" sz="1200" dirty="0">
              <a:latin typeface="Century Gothic" pitchFamily="34" charset="0"/>
            </a:endParaRPr>
          </a:p>
          <a:p>
            <a:pPr indent="457200" algn="just"/>
            <a:r>
              <a:rPr lang="es-ES" sz="1200" dirty="0">
                <a:latin typeface="Century Gothic" pitchFamily="34" charset="0"/>
              </a:rPr>
              <a:t>Civitatis es una e las empresas líder de las reservas online tanto de visitas guiadas, excursiones y actividades sin embargo tan solo se ofertan 3 actividades en nuestro territorio, ubicadas en 2 municipios (Álora y Alhaurín el Grande). </a:t>
            </a:r>
          </a:p>
          <a:p>
            <a:pPr indent="457200" algn="just"/>
            <a:endParaRPr lang="es-ES" sz="1200" dirty="0">
              <a:latin typeface="Century Gothic" pitchFamily="34" charset="0"/>
            </a:endParaRPr>
          </a:p>
          <a:p>
            <a:pPr indent="457200" algn="just"/>
            <a:r>
              <a:rPr lang="es-ES" sz="1200" dirty="0">
                <a:latin typeface="Century Gothic" pitchFamily="34" charset="0"/>
              </a:rPr>
              <a:t>A través de Get your Guide, nos aparece en los motores de búsqueda 4 resultados de actividades ligados la comarca del Valle del Guadalhorce, todas concentrada en un mismo punto: El Caminito del Rey.</a:t>
            </a:r>
          </a:p>
          <a:p>
            <a:pPr indent="457200" algn="just"/>
            <a:endParaRPr lang="es-ES" sz="1200" dirty="0">
              <a:latin typeface="Century Gothic" pitchFamily="34" charset="0"/>
            </a:endParaRPr>
          </a:p>
          <a:p>
            <a:pPr indent="457200" algn="just"/>
            <a:r>
              <a:rPr lang="es-ES" sz="1200" dirty="0">
                <a:latin typeface="Century Gothic" pitchFamily="34" charset="0"/>
              </a:rPr>
              <a:t>Desde el punto de vista analítico y de la demanda, se está desaprovechando una gran oportunidad ya que ambas son plataformas que poseen un gran número de seguidores, son conocidas e inspiran mucha confianza y comodidad al consumidor/turista a la hora de organizar sus escapadas y viajes. Por lo que sería interesante una mayor presencia de oferta de actividades turísticas de nuestro territorio, e incluso que se plasme mayor variedad y no solo se pueda hallar contenido sobre uno de los principales atractivos turísticos de nuestro entorno.</a:t>
            </a:r>
          </a:p>
          <a:p>
            <a:pPr algn="just"/>
            <a:endParaRPr lang="es-ES" sz="1200" dirty="0">
              <a:latin typeface="Century Gothic" pitchFamily="34" charset="0"/>
            </a:endParaRPr>
          </a:p>
          <a:p>
            <a:pPr algn="just"/>
            <a:endParaRPr lang="es-ES" sz="1200" dirty="0">
              <a:latin typeface="Century Gothic" pitchFamily="34" charset="0"/>
            </a:endParaRPr>
          </a:p>
        </p:txBody>
      </p:sp>
      <p:sp>
        <p:nvSpPr>
          <p:cNvPr id="6" name="5 Marcador de pie de página"/>
          <p:cNvSpPr>
            <a:spLocks noGrp="1"/>
          </p:cNvSpPr>
          <p:nvPr>
            <p:ph type="ftr" sz="quarter" idx="11"/>
          </p:nvPr>
        </p:nvSpPr>
        <p:spPr>
          <a:xfrm>
            <a:off x="1285860" y="9181396"/>
            <a:ext cx="4071966" cy="527402"/>
          </a:xfrm>
        </p:spPr>
        <p:txBody>
          <a:bodyPr/>
          <a:lstStyle/>
          <a:p>
            <a:r>
              <a:rPr lang="es-ES" i="1" dirty="0"/>
              <a:t>Estudio-Informe Sensaciones Guadalhorce</a:t>
            </a:r>
          </a:p>
        </p:txBody>
      </p:sp>
    </p:spTree>
    <p:extLst>
      <p:ext uri="{BB962C8B-B14F-4D97-AF65-F5344CB8AC3E}">
        <p14:creationId xmlns:p14="http://schemas.microsoft.com/office/powerpoint/2010/main" val="139254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5757842" y="9096404"/>
            <a:ext cx="1100158" cy="527402"/>
          </a:xfrm>
          <a:solidFill>
            <a:schemeClr val="accent3">
              <a:lumMod val="40000"/>
              <a:lumOff val="60000"/>
            </a:schemeClr>
          </a:solidFill>
        </p:spPr>
        <p:txBody>
          <a:bodyPr/>
          <a:lstStyle/>
          <a:p>
            <a:pPr algn="ctr"/>
            <a:fld id="{A38E4A3D-BF32-499E-BC92-F472714D7D7F}" type="slidenum">
              <a:rPr lang="es-ES" smtClean="0">
                <a:solidFill>
                  <a:schemeClr val="tx1"/>
                </a:solidFill>
              </a:rPr>
              <a:pPr algn="ctr"/>
              <a:t>5</a:t>
            </a:fld>
            <a:endParaRPr lang="es-ES" dirty="0">
              <a:solidFill>
                <a:schemeClr val="tx1"/>
              </a:solidFill>
            </a:endParaRPr>
          </a:p>
        </p:txBody>
      </p:sp>
      <p:sp>
        <p:nvSpPr>
          <p:cNvPr id="6" name="5 Marcador de pie de página"/>
          <p:cNvSpPr>
            <a:spLocks noGrp="1"/>
          </p:cNvSpPr>
          <p:nvPr>
            <p:ph type="ftr" sz="quarter" idx="11"/>
          </p:nvPr>
        </p:nvSpPr>
        <p:spPr>
          <a:xfrm>
            <a:off x="1285860" y="9181396"/>
            <a:ext cx="4071966" cy="527402"/>
          </a:xfrm>
        </p:spPr>
        <p:txBody>
          <a:bodyPr/>
          <a:lstStyle/>
          <a:p>
            <a:r>
              <a:rPr lang="es-ES" i="1" dirty="0"/>
              <a:t>Estudio-Informe Sensaciones Guadalhorce</a:t>
            </a:r>
          </a:p>
        </p:txBody>
      </p:sp>
      <p:sp>
        <p:nvSpPr>
          <p:cNvPr id="7" name="6 CuadroTexto"/>
          <p:cNvSpPr txBox="1"/>
          <p:nvPr/>
        </p:nvSpPr>
        <p:spPr>
          <a:xfrm>
            <a:off x="333441" y="380968"/>
            <a:ext cx="6146234" cy="769441"/>
          </a:xfrm>
          <a:prstGeom prst="rect">
            <a:avLst/>
          </a:prstGeom>
          <a:noFill/>
        </p:spPr>
        <p:txBody>
          <a:bodyPr wrap="none" rtlCol="0">
            <a:spAutoFit/>
          </a:bodyPr>
          <a:lstStyle/>
          <a:p>
            <a:r>
              <a:rPr lang="es-ES" sz="4400" dirty="0">
                <a:solidFill>
                  <a:schemeClr val="accent3">
                    <a:lumMod val="50000"/>
                  </a:schemeClr>
                </a:solidFill>
                <a:latin typeface="Simple Script" pitchFamily="2" charset="0"/>
              </a:rPr>
              <a:t>3.  TIPOS DE EXPERIENCIAS</a:t>
            </a:r>
          </a:p>
        </p:txBody>
      </p:sp>
      <p:sp>
        <p:nvSpPr>
          <p:cNvPr id="5" name="4 CuadroTexto"/>
          <p:cNvSpPr txBox="1"/>
          <p:nvPr/>
        </p:nvSpPr>
        <p:spPr>
          <a:xfrm>
            <a:off x="476672" y="1640632"/>
            <a:ext cx="6003003" cy="3970318"/>
          </a:xfrm>
          <a:prstGeom prst="rect">
            <a:avLst/>
          </a:prstGeom>
          <a:noFill/>
        </p:spPr>
        <p:txBody>
          <a:bodyPr wrap="square" rtlCol="0">
            <a:spAutoFit/>
          </a:bodyPr>
          <a:lstStyle/>
          <a:p>
            <a:pPr algn="just"/>
            <a:r>
              <a:rPr lang="es-ES" sz="1200" dirty="0">
                <a:latin typeface="Century Gothic" panose="020B0502020202020204" pitchFamily="34" charset="0"/>
              </a:rPr>
              <a:t>A continuación se detalla cada tipología turística y su influencia en nuestro territorio:</a:t>
            </a:r>
          </a:p>
          <a:p>
            <a:pPr algn="just"/>
            <a:endParaRPr lang="es-ES" sz="1200" dirty="0">
              <a:latin typeface="Century Gothic" panose="020B0502020202020204" pitchFamily="34" charset="0"/>
            </a:endParaRPr>
          </a:p>
          <a:p>
            <a:pPr marL="171450" indent="-171450">
              <a:buFont typeface="Arial" panose="020B0604020202020204" pitchFamily="34" charset="0"/>
              <a:buChar char="•"/>
            </a:pPr>
            <a:r>
              <a:rPr lang="es-ES" sz="1200" dirty="0">
                <a:latin typeface="Century Gothic" panose="020B0502020202020204" pitchFamily="34" charset="0"/>
              </a:rPr>
              <a:t>Turismo Gastronómico</a:t>
            </a:r>
          </a:p>
          <a:p>
            <a:pPr marL="628650" lvl="1" indent="-171450">
              <a:buFont typeface="Arial" panose="020B0604020202020204" pitchFamily="34" charset="0"/>
              <a:buChar char="•"/>
            </a:pPr>
            <a:r>
              <a:rPr lang="es-ES" sz="1200" dirty="0">
                <a:latin typeface="Century Gothic" panose="020B0502020202020204" pitchFamily="34" charset="0"/>
              </a:rPr>
              <a:t>Turismo enológico</a:t>
            </a:r>
          </a:p>
          <a:p>
            <a:pPr marL="628650" lvl="1" indent="-171450">
              <a:buFont typeface="Arial" panose="020B0604020202020204" pitchFamily="34" charset="0"/>
              <a:buChar char="•"/>
            </a:pPr>
            <a:r>
              <a:rPr lang="es-ES" sz="1200" dirty="0">
                <a:latin typeface="Century Gothic" panose="020B0502020202020204" pitchFamily="34" charset="0"/>
              </a:rPr>
              <a:t>Oleoturismo</a:t>
            </a:r>
          </a:p>
          <a:p>
            <a:pPr marL="628650" lvl="1" indent="-171450">
              <a:buFont typeface="Arial" panose="020B0604020202020204" pitchFamily="34" charset="0"/>
              <a:buChar char="•"/>
            </a:pPr>
            <a:r>
              <a:rPr lang="es-ES" sz="1200" dirty="0">
                <a:latin typeface="Century Gothic" panose="020B0502020202020204" pitchFamily="34" charset="0"/>
              </a:rPr>
              <a:t>Agroturismo</a:t>
            </a:r>
          </a:p>
          <a:p>
            <a:pPr lvl="1"/>
            <a:endParaRPr lang="es-ES" sz="1200" dirty="0">
              <a:latin typeface="Century Gothic" panose="020B0502020202020204" pitchFamily="34" charset="0"/>
            </a:endParaRPr>
          </a:p>
          <a:p>
            <a:pPr marL="171450" indent="-171450">
              <a:buFont typeface="Arial" panose="020B0604020202020204" pitchFamily="34" charset="0"/>
              <a:buChar char="•"/>
            </a:pPr>
            <a:r>
              <a:rPr lang="es-ES" sz="1200" dirty="0">
                <a:latin typeface="Century Gothic" panose="020B0502020202020204" pitchFamily="34" charset="0"/>
              </a:rPr>
              <a:t>Turismo Arqueológico</a:t>
            </a:r>
          </a:p>
          <a:p>
            <a:endParaRPr lang="es-ES" sz="1200" dirty="0">
              <a:latin typeface="Century Gothic" panose="020B0502020202020204" pitchFamily="34" charset="0"/>
            </a:endParaRPr>
          </a:p>
          <a:p>
            <a:pPr marL="171450" indent="-171450">
              <a:buFont typeface="Arial" panose="020B0604020202020204" pitchFamily="34" charset="0"/>
              <a:buChar char="•"/>
            </a:pPr>
            <a:r>
              <a:rPr lang="es-ES" sz="1200" dirty="0">
                <a:latin typeface="Century Gothic" panose="020B0502020202020204" pitchFamily="34" charset="0"/>
              </a:rPr>
              <a:t>Turismo Geológico</a:t>
            </a:r>
          </a:p>
          <a:p>
            <a:endParaRPr lang="es-ES" sz="1200" dirty="0">
              <a:latin typeface="Century Gothic" panose="020B0502020202020204" pitchFamily="34" charset="0"/>
            </a:endParaRPr>
          </a:p>
          <a:p>
            <a:pPr marL="171450" indent="-171450">
              <a:buFont typeface="Arial" panose="020B0604020202020204" pitchFamily="34" charset="0"/>
              <a:buChar char="•"/>
            </a:pPr>
            <a:r>
              <a:rPr lang="es-ES" sz="1200" dirty="0">
                <a:latin typeface="Century Gothic" panose="020B0502020202020204" pitchFamily="34" charset="0"/>
              </a:rPr>
              <a:t>Turismo Activo</a:t>
            </a:r>
          </a:p>
          <a:p>
            <a:pPr marL="628650" lvl="1" indent="-171450">
              <a:buFont typeface="Arial" panose="020B0604020202020204" pitchFamily="34" charset="0"/>
              <a:buChar char="•"/>
            </a:pPr>
            <a:r>
              <a:rPr lang="es-ES" sz="1200" dirty="0">
                <a:latin typeface="Century Gothic" panose="020B0502020202020204" pitchFamily="34" charset="0"/>
              </a:rPr>
              <a:t>Cicloturismo</a:t>
            </a:r>
          </a:p>
          <a:p>
            <a:pPr marL="628650" lvl="1" indent="-171450">
              <a:buFont typeface="Arial" panose="020B0604020202020204" pitchFamily="34" charset="0"/>
              <a:buChar char="•"/>
            </a:pPr>
            <a:r>
              <a:rPr lang="es-ES" sz="1200" dirty="0">
                <a:latin typeface="Century Gothic" panose="020B0502020202020204" pitchFamily="34" charset="0"/>
              </a:rPr>
              <a:t>Senderismo</a:t>
            </a:r>
          </a:p>
          <a:p>
            <a:pPr lvl="1"/>
            <a:endParaRPr lang="es-ES" sz="1200" dirty="0">
              <a:latin typeface="Century Gothic" panose="020B0502020202020204" pitchFamily="34" charset="0"/>
            </a:endParaRPr>
          </a:p>
          <a:p>
            <a:pPr marL="171450" indent="-171450">
              <a:buFont typeface="Arial" panose="020B0604020202020204" pitchFamily="34" charset="0"/>
              <a:buChar char="•"/>
            </a:pPr>
            <a:r>
              <a:rPr lang="es-ES" sz="1200" dirty="0">
                <a:latin typeface="Century Gothic" panose="020B0502020202020204" pitchFamily="34" charset="0"/>
              </a:rPr>
              <a:t>Turismo de Salud y Bienestar</a:t>
            </a:r>
          </a:p>
          <a:p>
            <a:endParaRPr lang="es-ES" sz="1200" dirty="0">
              <a:latin typeface="Century Gothic" panose="020B0502020202020204" pitchFamily="34" charset="0"/>
            </a:endParaRPr>
          </a:p>
          <a:p>
            <a:pPr marL="171450" indent="-171450">
              <a:buFont typeface="Arial" panose="020B0604020202020204" pitchFamily="34" charset="0"/>
              <a:buChar char="•"/>
            </a:pPr>
            <a:r>
              <a:rPr lang="es-ES" sz="1200" dirty="0">
                <a:latin typeface="Century Gothic" panose="020B0502020202020204" pitchFamily="34" charset="0"/>
              </a:rPr>
              <a:t>Museos y patrimonio patrimonial</a:t>
            </a:r>
          </a:p>
          <a:p>
            <a:endParaRPr lang="es-ES" sz="1200" dirty="0">
              <a:latin typeface="Century Gothic" panose="020B0502020202020204" pitchFamily="34" charset="0"/>
            </a:endParaRPr>
          </a:p>
          <a:p>
            <a:pPr marL="171450" indent="-171450">
              <a:buFont typeface="Arial" panose="020B0604020202020204" pitchFamily="34" charset="0"/>
              <a:buChar char="•"/>
            </a:pPr>
            <a:r>
              <a:rPr lang="es-ES" sz="1200" dirty="0">
                <a:latin typeface="Century Gothic" panose="020B0502020202020204" pitchFamily="34" charset="0"/>
              </a:rPr>
              <a:t>Turismo Ornitológico.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Pentágono"/>
          <p:cNvSpPr/>
          <p:nvPr/>
        </p:nvSpPr>
        <p:spPr>
          <a:xfrm>
            <a:off x="0" y="380968"/>
            <a:ext cx="6429396" cy="928694"/>
          </a:xfrm>
          <a:prstGeom prst="homePlate">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3 Marcador de número de diapositiva"/>
          <p:cNvSpPr>
            <a:spLocks noGrp="1"/>
          </p:cNvSpPr>
          <p:nvPr>
            <p:ph type="sldNum" sz="quarter" idx="12"/>
          </p:nvPr>
        </p:nvSpPr>
        <p:spPr>
          <a:xfrm>
            <a:off x="5757842" y="9096404"/>
            <a:ext cx="1100158" cy="527402"/>
          </a:xfrm>
          <a:solidFill>
            <a:schemeClr val="accent3">
              <a:lumMod val="40000"/>
              <a:lumOff val="60000"/>
            </a:schemeClr>
          </a:solidFill>
        </p:spPr>
        <p:txBody>
          <a:bodyPr/>
          <a:lstStyle/>
          <a:p>
            <a:pPr algn="ctr"/>
            <a:fld id="{A38E4A3D-BF32-499E-BC92-F472714D7D7F}" type="slidenum">
              <a:rPr lang="es-ES" smtClean="0">
                <a:solidFill>
                  <a:schemeClr val="tx1"/>
                </a:solidFill>
              </a:rPr>
              <a:pPr algn="ctr"/>
              <a:t>6</a:t>
            </a:fld>
            <a:endParaRPr lang="es-ES" dirty="0">
              <a:solidFill>
                <a:schemeClr val="tx1"/>
              </a:solidFill>
            </a:endParaRPr>
          </a:p>
        </p:txBody>
      </p:sp>
      <p:sp>
        <p:nvSpPr>
          <p:cNvPr id="6" name="5 Marcador de pie de página"/>
          <p:cNvSpPr>
            <a:spLocks noGrp="1"/>
          </p:cNvSpPr>
          <p:nvPr>
            <p:ph type="ftr" sz="quarter" idx="11"/>
          </p:nvPr>
        </p:nvSpPr>
        <p:spPr>
          <a:xfrm>
            <a:off x="1285860" y="9181396"/>
            <a:ext cx="4071966" cy="527402"/>
          </a:xfrm>
        </p:spPr>
        <p:txBody>
          <a:bodyPr/>
          <a:lstStyle/>
          <a:p>
            <a:r>
              <a:rPr lang="es-ES" i="1" dirty="0"/>
              <a:t>Estudio-Informe Sensaciones Guadalhorce</a:t>
            </a:r>
          </a:p>
        </p:txBody>
      </p:sp>
      <p:sp>
        <p:nvSpPr>
          <p:cNvPr id="7" name="6 CuadroTexto"/>
          <p:cNvSpPr txBox="1"/>
          <p:nvPr/>
        </p:nvSpPr>
        <p:spPr>
          <a:xfrm>
            <a:off x="0" y="540221"/>
            <a:ext cx="5881738" cy="707886"/>
          </a:xfrm>
          <a:prstGeom prst="rect">
            <a:avLst/>
          </a:prstGeom>
          <a:noFill/>
        </p:spPr>
        <p:txBody>
          <a:bodyPr wrap="none" rtlCol="0">
            <a:spAutoFit/>
          </a:bodyPr>
          <a:lstStyle/>
          <a:p>
            <a:r>
              <a:rPr lang="es-ES" sz="4000" dirty="0">
                <a:solidFill>
                  <a:schemeClr val="accent3">
                    <a:lumMod val="50000"/>
                  </a:schemeClr>
                </a:solidFill>
                <a:latin typeface="Simple Script" pitchFamily="2" charset="0"/>
              </a:rPr>
              <a:t> TURISMO GASTRONÓMICO</a:t>
            </a:r>
          </a:p>
        </p:txBody>
      </p:sp>
      <p:sp>
        <p:nvSpPr>
          <p:cNvPr id="9" name="8 CuadroTexto"/>
          <p:cNvSpPr txBox="1"/>
          <p:nvPr/>
        </p:nvSpPr>
        <p:spPr>
          <a:xfrm>
            <a:off x="357166" y="1952604"/>
            <a:ext cx="5857916" cy="1046440"/>
          </a:xfrm>
          <a:prstGeom prst="rect">
            <a:avLst/>
          </a:prstGeom>
          <a:noFill/>
        </p:spPr>
        <p:txBody>
          <a:bodyPr wrap="square" rtlCol="0">
            <a:spAutoFit/>
          </a:bodyPr>
          <a:lstStyle/>
          <a:p>
            <a:pPr algn="just"/>
            <a:r>
              <a:rPr lang="es-ES" sz="1400" b="1" dirty="0">
                <a:solidFill>
                  <a:schemeClr val="accent3">
                    <a:lumMod val="50000"/>
                  </a:schemeClr>
                </a:solidFill>
                <a:latin typeface="Century Gothic" pitchFamily="34" charset="0"/>
              </a:rPr>
              <a:t>¿Qué es? </a:t>
            </a:r>
          </a:p>
          <a:p>
            <a:pPr algn="just"/>
            <a:r>
              <a:rPr lang="es-ES" sz="1200" dirty="0">
                <a:latin typeface="Century Gothic" pitchFamily="34" charset="0"/>
              </a:rPr>
              <a:t>El turismo gastronómico es un fiel reflejo de la identidad y cultura, en el que se combina tradición e innovación. Además ofrece una experiencia única al visitantes o turista que descubre nuevos sabores, nuevas recetas y amplia sus conocimientos del arte culinario.</a:t>
            </a:r>
          </a:p>
        </p:txBody>
      </p:sp>
      <p:sp>
        <p:nvSpPr>
          <p:cNvPr id="10" name="9 CuadroTexto"/>
          <p:cNvSpPr txBox="1"/>
          <p:nvPr/>
        </p:nvSpPr>
        <p:spPr>
          <a:xfrm>
            <a:off x="357167" y="3321926"/>
            <a:ext cx="6000791" cy="1261884"/>
          </a:xfrm>
          <a:prstGeom prst="rect">
            <a:avLst/>
          </a:prstGeom>
          <a:noFill/>
        </p:spPr>
        <p:txBody>
          <a:bodyPr wrap="square" rtlCol="0">
            <a:spAutoFit/>
          </a:bodyPr>
          <a:lstStyle/>
          <a:p>
            <a:pPr algn="just"/>
            <a:r>
              <a:rPr lang="es-ES" sz="1400" b="1" dirty="0">
                <a:solidFill>
                  <a:schemeClr val="accent3">
                    <a:lumMod val="50000"/>
                  </a:schemeClr>
                </a:solidFill>
                <a:latin typeface="Century Gothic" pitchFamily="34" charset="0"/>
              </a:rPr>
              <a:t>¿Cómo se puede disfrutar del turismo gastronómico en el Valle del Guadalhorce?</a:t>
            </a:r>
          </a:p>
          <a:p>
            <a:pPr algn="just"/>
            <a:r>
              <a:rPr lang="es-ES" sz="1200" dirty="0">
                <a:latin typeface="Century Gothic" pitchFamily="34" charset="0"/>
              </a:rPr>
              <a:t>Realizando rutas gastronómicas, actividades de catas, asistiendo a eventos y festivales gastronómicos, visitando la oferta hostelera de los municipios, mercados, productores e industrias. Además existen productos estrellas como el tomate huevo de toro, las Aceitunas Aloreñas y los cítricos.</a:t>
            </a:r>
          </a:p>
        </p:txBody>
      </p:sp>
      <p:sp>
        <p:nvSpPr>
          <p:cNvPr id="11" name="10 CuadroTexto"/>
          <p:cNvSpPr txBox="1"/>
          <p:nvPr/>
        </p:nvSpPr>
        <p:spPr>
          <a:xfrm>
            <a:off x="352517" y="4667248"/>
            <a:ext cx="3076483" cy="338554"/>
          </a:xfrm>
          <a:prstGeom prst="rect">
            <a:avLst/>
          </a:prstGeom>
          <a:noFill/>
        </p:spPr>
        <p:txBody>
          <a:bodyPr wrap="none" rtlCol="0">
            <a:spAutoFit/>
          </a:bodyPr>
          <a:lstStyle/>
          <a:p>
            <a:r>
              <a:rPr lang="es-ES" sz="1600" b="1" dirty="0">
                <a:solidFill>
                  <a:schemeClr val="accent3">
                    <a:lumMod val="50000"/>
                  </a:schemeClr>
                </a:solidFill>
                <a:latin typeface="Century Gothic" pitchFamily="34" charset="0"/>
              </a:rPr>
              <a:t>Oferta turismo gastronómico:</a:t>
            </a:r>
          </a:p>
        </p:txBody>
      </p:sp>
      <p:sp>
        <p:nvSpPr>
          <p:cNvPr id="12" name="11 Rectángulo"/>
          <p:cNvSpPr/>
          <p:nvPr/>
        </p:nvSpPr>
        <p:spPr>
          <a:xfrm>
            <a:off x="285728" y="1881166"/>
            <a:ext cx="6143668" cy="1214446"/>
          </a:xfrm>
          <a:prstGeom prst="rect">
            <a:avLst/>
          </a:prstGeom>
          <a:noFill/>
          <a:ln>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13 Rectángulo"/>
          <p:cNvSpPr/>
          <p:nvPr/>
        </p:nvSpPr>
        <p:spPr>
          <a:xfrm>
            <a:off x="285728" y="3309926"/>
            <a:ext cx="6143668" cy="1357322"/>
          </a:xfrm>
          <a:prstGeom prst="rect">
            <a:avLst/>
          </a:prstGeom>
          <a:noFill/>
          <a:ln>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14 CuadroTexto"/>
          <p:cNvSpPr txBox="1"/>
          <p:nvPr/>
        </p:nvSpPr>
        <p:spPr>
          <a:xfrm>
            <a:off x="285728" y="4953000"/>
            <a:ext cx="4143404" cy="3416320"/>
          </a:xfrm>
          <a:prstGeom prst="rect">
            <a:avLst/>
          </a:prstGeom>
          <a:noFill/>
        </p:spPr>
        <p:txBody>
          <a:bodyPr wrap="square" rtlCol="0">
            <a:spAutoFit/>
          </a:bodyPr>
          <a:lstStyle/>
          <a:p>
            <a:r>
              <a:rPr lang="es-ES" sz="1200" dirty="0">
                <a:solidFill>
                  <a:schemeClr val="accent3">
                    <a:lumMod val="50000"/>
                  </a:schemeClr>
                </a:solidFill>
                <a:latin typeface="Century Gothic" pitchFamily="34" charset="0"/>
              </a:rPr>
              <a:t>Rutas, eventos y festivales:</a:t>
            </a:r>
          </a:p>
          <a:p>
            <a:pPr>
              <a:buFont typeface="Arial" pitchFamily="34" charset="0"/>
              <a:buChar char="•"/>
            </a:pPr>
            <a:r>
              <a:rPr lang="es-ES" sz="1200" dirty="0">
                <a:latin typeface="Century Gothic" pitchFamily="34" charset="0"/>
              </a:rPr>
              <a:t>Ruta gastronómica tomate huevo de toro</a:t>
            </a:r>
          </a:p>
          <a:p>
            <a:pPr>
              <a:buFont typeface="Arial" pitchFamily="34" charset="0"/>
              <a:buChar char="•"/>
            </a:pPr>
            <a:r>
              <a:rPr lang="es-ES" sz="1200" dirty="0">
                <a:latin typeface="Century Gothic" pitchFamily="34" charset="0"/>
              </a:rPr>
              <a:t>Rutas de la tapa en cada municipio</a:t>
            </a:r>
          </a:p>
          <a:p>
            <a:pPr>
              <a:buFont typeface="Arial" pitchFamily="34" charset="0"/>
              <a:buChar char="•"/>
            </a:pPr>
            <a:r>
              <a:rPr lang="es-ES" sz="1200" dirty="0">
                <a:latin typeface="Century Gothic" pitchFamily="34" charset="0"/>
              </a:rPr>
              <a:t>Día de la Almendra en Almogía</a:t>
            </a:r>
          </a:p>
          <a:p>
            <a:pPr>
              <a:buFont typeface="Arial" pitchFamily="34" charset="0"/>
              <a:buChar char="•"/>
            </a:pPr>
            <a:r>
              <a:rPr lang="es-ES" sz="1200" dirty="0">
                <a:latin typeface="Century Gothic" pitchFamily="34" charset="0"/>
              </a:rPr>
              <a:t>Día de las Sopas Perotas en Álora</a:t>
            </a:r>
          </a:p>
          <a:p>
            <a:pPr>
              <a:buFont typeface="Arial" pitchFamily="34" charset="0"/>
              <a:buChar char="•"/>
            </a:pPr>
            <a:r>
              <a:rPr lang="es-ES" sz="1200" dirty="0">
                <a:latin typeface="Century Gothic" pitchFamily="34" charset="0"/>
              </a:rPr>
              <a:t>Fiesta de la Naranja en Coín</a:t>
            </a:r>
          </a:p>
          <a:p>
            <a:endParaRPr lang="es-ES" sz="1200" dirty="0">
              <a:latin typeface="Century Gothic" pitchFamily="34" charset="0"/>
            </a:endParaRPr>
          </a:p>
          <a:p>
            <a:r>
              <a:rPr lang="es-ES" sz="1200" dirty="0">
                <a:solidFill>
                  <a:schemeClr val="accent3">
                    <a:lumMod val="50000"/>
                  </a:schemeClr>
                </a:solidFill>
                <a:latin typeface="Century Gothic" pitchFamily="34" charset="0"/>
              </a:rPr>
              <a:t>Mercados</a:t>
            </a:r>
          </a:p>
          <a:p>
            <a:pPr>
              <a:buFont typeface="Arial" pitchFamily="34" charset="0"/>
              <a:buChar char="•"/>
            </a:pPr>
            <a:r>
              <a:rPr lang="es-ES" sz="1200" dirty="0">
                <a:latin typeface="Century Gothic" pitchFamily="34" charset="0"/>
              </a:rPr>
              <a:t>Mercado Agroalimentario de Coín</a:t>
            </a:r>
          </a:p>
          <a:p>
            <a:pPr>
              <a:buFont typeface="Arial" pitchFamily="34" charset="0"/>
              <a:buChar char="•"/>
            </a:pPr>
            <a:endParaRPr lang="es-ES" sz="1200" dirty="0">
              <a:latin typeface="Century Gothic" pitchFamily="34" charset="0"/>
            </a:endParaRPr>
          </a:p>
          <a:p>
            <a:r>
              <a:rPr lang="es-ES" sz="1200" dirty="0">
                <a:solidFill>
                  <a:schemeClr val="accent3">
                    <a:lumMod val="50000"/>
                  </a:schemeClr>
                </a:solidFill>
                <a:latin typeface="Century Gothic" pitchFamily="34" charset="0"/>
              </a:rPr>
              <a:t>Bares y Restaurantes</a:t>
            </a:r>
          </a:p>
          <a:p>
            <a:r>
              <a:rPr lang="es-ES" sz="1200" dirty="0">
                <a:latin typeface="Century Gothic" pitchFamily="34" charset="0"/>
              </a:rPr>
              <a:t>Véase el apartado “Planifica” en la web de www.guadalhorceturismo.com </a:t>
            </a:r>
          </a:p>
          <a:p>
            <a:endParaRPr lang="es-ES" sz="1200" dirty="0">
              <a:latin typeface="Century Gothic" pitchFamily="34" charset="0"/>
            </a:endParaRPr>
          </a:p>
          <a:p>
            <a:r>
              <a:rPr lang="es-ES" sz="1200" dirty="0">
                <a:solidFill>
                  <a:schemeClr val="accent3">
                    <a:lumMod val="50000"/>
                  </a:schemeClr>
                </a:solidFill>
                <a:latin typeface="Century Gothic" pitchFamily="34" charset="0"/>
              </a:rPr>
              <a:t>Museos</a:t>
            </a:r>
          </a:p>
          <a:p>
            <a:r>
              <a:rPr lang="es-ES" sz="1200" dirty="0">
                <a:latin typeface="Century Gothic" pitchFamily="34" charset="0"/>
              </a:rPr>
              <a:t>Museo del Pan en Alhaurín el Grande</a:t>
            </a:r>
          </a:p>
          <a:p>
            <a:r>
              <a:rPr lang="es-ES" sz="1200" dirty="0">
                <a:latin typeface="Century Gothic" pitchFamily="34" charset="0"/>
              </a:rPr>
              <a:t>Museo del Aceite en Alhaurín el Grande</a:t>
            </a:r>
          </a:p>
          <a:p>
            <a:endParaRPr lang="es-ES" sz="1200" dirty="0">
              <a:latin typeface="Century Gothic" pitchFamily="34" charset="0"/>
            </a:endParaRPr>
          </a:p>
        </p:txBody>
      </p:sp>
      <p:pic>
        <p:nvPicPr>
          <p:cNvPr id="15362" name="Picture 2" descr="El Mercado Agroalimentario del Guadalhorce reabre sus puertas solo con  puestos de alimentación - Málaga Magazine"/>
          <p:cNvPicPr>
            <a:picLocks noChangeAspect="1" noChangeArrowheads="1"/>
          </p:cNvPicPr>
          <p:nvPr/>
        </p:nvPicPr>
        <p:blipFill>
          <a:blip r:embed="rId3" cstate="print"/>
          <a:srcRect/>
          <a:stretch>
            <a:fillRect/>
          </a:stretch>
        </p:blipFill>
        <p:spPr bwMode="auto">
          <a:xfrm>
            <a:off x="4071942" y="5167314"/>
            <a:ext cx="2214578" cy="217056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entágono"/>
          <p:cNvSpPr/>
          <p:nvPr/>
        </p:nvSpPr>
        <p:spPr>
          <a:xfrm>
            <a:off x="0" y="380968"/>
            <a:ext cx="6429396" cy="928694"/>
          </a:xfrm>
          <a:prstGeom prst="homePlate">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3 Marcador de número de diapositiva"/>
          <p:cNvSpPr>
            <a:spLocks noGrp="1"/>
          </p:cNvSpPr>
          <p:nvPr>
            <p:ph type="sldNum" sz="quarter" idx="12"/>
          </p:nvPr>
        </p:nvSpPr>
        <p:spPr>
          <a:xfrm>
            <a:off x="5757842" y="9096404"/>
            <a:ext cx="1100158" cy="527402"/>
          </a:xfrm>
          <a:solidFill>
            <a:schemeClr val="accent3">
              <a:lumMod val="40000"/>
              <a:lumOff val="60000"/>
            </a:schemeClr>
          </a:solidFill>
        </p:spPr>
        <p:txBody>
          <a:bodyPr/>
          <a:lstStyle/>
          <a:p>
            <a:pPr algn="ctr"/>
            <a:fld id="{A38E4A3D-BF32-499E-BC92-F472714D7D7F}" type="slidenum">
              <a:rPr lang="es-ES" smtClean="0">
                <a:solidFill>
                  <a:schemeClr val="tx1"/>
                </a:solidFill>
              </a:rPr>
              <a:pPr algn="ctr"/>
              <a:t>7</a:t>
            </a:fld>
            <a:endParaRPr lang="es-ES" dirty="0">
              <a:solidFill>
                <a:schemeClr val="tx1"/>
              </a:solidFill>
            </a:endParaRPr>
          </a:p>
        </p:txBody>
      </p:sp>
      <p:sp>
        <p:nvSpPr>
          <p:cNvPr id="6" name="5 Marcador de pie de página"/>
          <p:cNvSpPr>
            <a:spLocks noGrp="1"/>
          </p:cNvSpPr>
          <p:nvPr>
            <p:ph type="ftr" sz="quarter" idx="11"/>
          </p:nvPr>
        </p:nvSpPr>
        <p:spPr>
          <a:xfrm>
            <a:off x="1285860" y="9181396"/>
            <a:ext cx="4071966" cy="527402"/>
          </a:xfrm>
        </p:spPr>
        <p:txBody>
          <a:bodyPr/>
          <a:lstStyle/>
          <a:p>
            <a:r>
              <a:rPr lang="es-ES" i="1" dirty="0"/>
              <a:t>Estudio-Informe Sensaciones Guadalhorce</a:t>
            </a:r>
          </a:p>
        </p:txBody>
      </p:sp>
      <p:sp>
        <p:nvSpPr>
          <p:cNvPr id="7" name="6 CuadroTexto"/>
          <p:cNvSpPr txBox="1"/>
          <p:nvPr/>
        </p:nvSpPr>
        <p:spPr>
          <a:xfrm>
            <a:off x="0" y="540221"/>
            <a:ext cx="4713150" cy="707886"/>
          </a:xfrm>
          <a:prstGeom prst="rect">
            <a:avLst/>
          </a:prstGeom>
          <a:noFill/>
        </p:spPr>
        <p:txBody>
          <a:bodyPr wrap="none" rtlCol="0">
            <a:spAutoFit/>
          </a:bodyPr>
          <a:lstStyle/>
          <a:p>
            <a:r>
              <a:rPr lang="es-ES" sz="4000" dirty="0">
                <a:solidFill>
                  <a:schemeClr val="accent3">
                    <a:lumMod val="50000"/>
                  </a:schemeClr>
                </a:solidFill>
                <a:latin typeface="Simple Script" pitchFamily="2" charset="0"/>
              </a:rPr>
              <a:t> TURISMO ENOLÓGICO</a:t>
            </a:r>
          </a:p>
        </p:txBody>
      </p:sp>
      <p:sp>
        <p:nvSpPr>
          <p:cNvPr id="8" name="7 CuadroTexto"/>
          <p:cNvSpPr txBox="1"/>
          <p:nvPr/>
        </p:nvSpPr>
        <p:spPr>
          <a:xfrm>
            <a:off x="357166" y="1952604"/>
            <a:ext cx="5857916" cy="1046440"/>
          </a:xfrm>
          <a:prstGeom prst="rect">
            <a:avLst/>
          </a:prstGeom>
          <a:noFill/>
        </p:spPr>
        <p:txBody>
          <a:bodyPr wrap="square" rtlCol="0">
            <a:spAutoFit/>
          </a:bodyPr>
          <a:lstStyle/>
          <a:p>
            <a:pPr algn="just"/>
            <a:r>
              <a:rPr lang="es-ES" sz="1400" b="1" dirty="0">
                <a:solidFill>
                  <a:schemeClr val="accent3">
                    <a:lumMod val="50000"/>
                  </a:schemeClr>
                </a:solidFill>
                <a:latin typeface="Century Gothic" pitchFamily="34" charset="0"/>
              </a:rPr>
              <a:t>¿Qué es? </a:t>
            </a:r>
          </a:p>
          <a:p>
            <a:pPr algn="just"/>
            <a:r>
              <a:rPr lang="es-ES" sz="1200" dirty="0">
                <a:latin typeface="Century Gothic" pitchFamily="34" charset="0"/>
              </a:rPr>
              <a:t>Turismo enológico o enoturismo, es un tipo de turismo enfocado en la producción vinícolas. Está relacionado directamente con el turismo gastronómico y cultural. Esta es una de las tipologías turísticas más populares de nuestro país.</a:t>
            </a:r>
          </a:p>
        </p:txBody>
      </p:sp>
      <p:sp>
        <p:nvSpPr>
          <p:cNvPr id="9" name="8 CuadroTexto"/>
          <p:cNvSpPr txBox="1"/>
          <p:nvPr/>
        </p:nvSpPr>
        <p:spPr>
          <a:xfrm>
            <a:off x="357167" y="3321926"/>
            <a:ext cx="6000791" cy="1261884"/>
          </a:xfrm>
          <a:prstGeom prst="rect">
            <a:avLst/>
          </a:prstGeom>
          <a:noFill/>
        </p:spPr>
        <p:txBody>
          <a:bodyPr wrap="square" rtlCol="0">
            <a:spAutoFit/>
          </a:bodyPr>
          <a:lstStyle/>
          <a:p>
            <a:pPr algn="just"/>
            <a:r>
              <a:rPr lang="es-ES" sz="1400" b="1" dirty="0">
                <a:solidFill>
                  <a:schemeClr val="accent3">
                    <a:lumMod val="50000"/>
                  </a:schemeClr>
                </a:solidFill>
                <a:latin typeface="Century Gothic" pitchFamily="34" charset="0"/>
              </a:rPr>
              <a:t>¿Cómo se puede disfrutar del turismo enológico en el Valle del Guadalhorce?</a:t>
            </a:r>
          </a:p>
          <a:p>
            <a:pPr algn="just"/>
            <a:r>
              <a:rPr lang="es-ES" sz="1200" dirty="0">
                <a:latin typeface="Century Gothic" pitchFamily="34" charset="0"/>
              </a:rPr>
              <a:t>En el Valle del Guadalhorce se ofrece una gran variedad de actividades ligadas al turismo enológico entre los que destacan: visita a bodegas, recorrido y visita guiada por viñedos, presencia en el proceso de elaboración de vinos y catas.</a:t>
            </a:r>
          </a:p>
        </p:txBody>
      </p:sp>
      <p:sp>
        <p:nvSpPr>
          <p:cNvPr id="10" name="9 Rectángulo"/>
          <p:cNvSpPr/>
          <p:nvPr/>
        </p:nvSpPr>
        <p:spPr>
          <a:xfrm>
            <a:off x="285728" y="1881166"/>
            <a:ext cx="6143668" cy="1214446"/>
          </a:xfrm>
          <a:prstGeom prst="rect">
            <a:avLst/>
          </a:prstGeom>
          <a:noFill/>
          <a:ln>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Rectángulo"/>
          <p:cNvSpPr/>
          <p:nvPr/>
        </p:nvSpPr>
        <p:spPr>
          <a:xfrm>
            <a:off x="285728" y="3309926"/>
            <a:ext cx="6143668" cy="1357322"/>
          </a:xfrm>
          <a:prstGeom prst="rect">
            <a:avLst/>
          </a:prstGeom>
          <a:noFill/>
          <a:ln>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CuadroTexto"/>
          <p:cNvSpPr txBox="1"/>
          <p:nvPr/>
        </p:nvSpPr>
        <p:spPr>
          <a:xfrm>
            <a:off x="285728" y="4953000"/>
            <a:ext cx="3411511" cy="1508105"/>
          </a:xfrm>
          <a:prstGeom prst="rect">
            <a:avLst/>
          </a:prstGeom>
          <a:noFill/>
        </p:spPr>
        <p:txBody>
          <a:bodyPr wrap="none" rtlCol="0">
            <a:spAutoFit/>
          </a:bodyPr>
          <a:lstStyle/>
          <a:p>
            <a:pPr lvl="0"/>
            <a:r>
              <a:rPr lang="es-ES" sz="1400" b="1" dirty="0">
                <a:solidFill>
                  <a:schemeClr val="accent3">
                    <a:lumMod val="50000"/>
                  </a:schemeClr>
                </a:solidFill>
                <a:latin typeface="Century Gothic" pitchFamily="34" charset="0"/>
              </a:rPr>
              <a:t>Oferta turismo enológico (Empresas):</a:t>
            </a:r>
            <a:endParaRPr lang="es-ES" sz="1400" dirty="0">
              <a:latin typeface="Century Gothic" pitchFamily="34" charset="0"/>
            </a:endParaRPr>
          </a:p>
          <a:p>
            <a:pPr lvl="0"/>
            <a:endParaRPr lang="es-ES" sz="1200" dirty="0">
              <a:latin typeface="Century Gothic" pitchFamily="34" charset="0"/>
            </a:endParaRPr>
          </a:p>
          <a:p>
            <a:pPr lvl="0"/>
            <a:r>
              <a:rPr lang="es-ES" sz="1200" dirty="0">
                <a:solidFill>
                  <a:schemeClr val="accent3">
                    <a:lumMod val="50000"/>
                  </a:schemeClr>
                </a:solidFill>
                <a:latin typeface="Century Gothic" pitchFamily="34" charset="0"/>
              </a:rPr>
              <a:t>Empresas</a:t>
            </a:r>
          </a:p>
          <a:p>
            <a:pPr lvl="0">
              <a:buFont typeface="Arial" pitchFamily="34" charset="0"/>
              <a:buChar char="•"/>
            </a:pPr>
            <a:r>
              <a:rPr lang="es-ES" sz="1200" dirty="0">
                <a:latin typeface="Century Gothic" pitchFamily="34" charset="0"/>
              </a:rPr>
              <a:t>Lascas de Pedernal</a:t>
            </a:r>
          </a:p>
          <a:p>
            <a:pPr lvl="0">
              <a:buFont typeface="Arial" pitchFamily="34" charset="0"/>
              <a:buChar char="•"/>
            </a:pPr>
            <a:r>
              <a:rPr lang="es-ES" sz="1200" dirty="0">
                <a:latin typeface="Century Gothic" pitchFamily="34" charset="0"/>
              </a:rPr>
              <a:t>Sánchez Rosado</a:t>
            </a:r>
          </a:p>
          <a:p>
            <a:pPr lvl="0">
              <a:buFont typeface="Arial" pitchFamily="34" charset="0"/>
              <a:buChar char="•"/>
            </a:pPr>
            <a:r>
              <a:rPr lang="es-ES" sz="1200" dirty="0">
                <a:latin typeface="Century Gothic" pitchFamily="34" charset="0"/>
              </a:rPr>
              <a:t>Pérez Hidalgo</a:t>
            </a:r>
          </a:p>
          <a:p>
            <a:endParaRPr lang="es-ES" dirty="0">
              <a:latin typeface="Century Gothic" pitchFamily="34" charset="0"/>
            </a:endParaRPr>
          </a:p>
        </p:txBody>
      </p:sp>
      <p:pic>
        <p:nvPicPr>
          <p:cNvPr id="1026" name="Picture 2" descr="Vino Blanco, Vino Tinto, La Botella">
            <a:extLst>
              <a:ext uri="{FF2B5EF4-FFF2-40B4-BE49-F238E27FC236}">
                <a16:creationId xmlns:a16="http://schemas.microsoft.com/office/drawing/2014/main" id="{244C665B-9C04-714F-A0C3-C8B45F1977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9661" y="6391151"/>
            <a:ext cx="4071966" cy="27165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entágono"/>
          <p:cNvSpPr/>
          <p:nvPr/>
        </p:nvSpPr>
        <p:spPr>
          <a:xfrm>
            <a:off x="0" y="380968"/>
            <a:ext cx="6429396" cy="928694"/>
          </a:xfrm>
          <a:prstGeom prst="homePlate">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3 Marcador de número de diapositiva"/>
          <p:cNvSpPr>
            <a:spLocks noGrp="1"/>
          </p:cNvSpPr>
          <p:nvPr>
            <p:ph type="sldNum" sz="quarter" idx="12"/>
          </p:nvPr>
        </p:nvSpPr>
        <p:spPr>
          <a:xfrm>
            <a:off x="5757842" y="9096404"/>
            <a:ext cx="1100158" cy="527402"/>
          </a:xfrm>
          <a:solidFill>
            <a:schemeClr val="accent3">
              <a:lumMod val="40000"/>
              <a:lumOff val="60000"/>
            </a:schemeClr>
          </a:solidFill>
        </p:spPr>
        <p:txBody>
          <a:bodyPr/>
          <a:lstStyle/>
          <a:p>
            <a:pPr algn="ctr"/>
            <a:fld id="{A38E4A3D-BF32-499E-BC92-F472714D7D7F}" type="slidenum">
              <a:rPr lang="es-ES" smtClean="0">
                <a:solidFill>
                  <a:schemeClr val="tx1"/>
                </a:solidFill>
              </a:rPr>
              <a:pPr algn="ctr"/>
              <a:t>8</a:t>
            </a:fld>
            <a:endParaRPr lang="es-ES" dirty="0">
              <a:solidFill>
                <a:schemeClr val="tx1"/>
              </a:solidFill>
            </a:endParaRPr>
          </a:p>
        </p:txBody>
      </p:sp>
      <p:sp>
        <p:nvSpPr>
          <p:cNvPr id="6" name="5 Marcador de pie de página"/>
          <p:cNvSpPr>
            <a:spLocks noGrp="1"/>
          </p:cNvSpPr>
          <p:nvPr>
            <p:ph type="ftr" sz="quarter" idx="11"/>
          </p:nvPr>
        </p:nvSpPr>
        <p:spPr>
          <a:xfrm>
            <a:off x="1285860" y="9181396"/>
            <a:ext cx="4071966" cy="527402"/>
          </a:xfrm>
        </p:spPr>
        <p:txBody>
          <a:bodyPr/>
          <a:lstStyle/>
          <a:p>
            <a:r>
              <a:rPr lang="es-ES" i="1" dirty="0"/>
              <a:t>Estudio-Informe Sensaciones Guadalhorce</a:t>
            </a:r>
          </a:p>
        </p:txBody>
      </p:sp>
      <p:sp>
        <p:nvSpPr>
          <p:cNvPr id="7" name="6 CuadroTexto"/>
          <p:cNvSpPr txBox="1"/>
          <p:nvPr/>
        </p:nvSpPr>
        <p:spPr>
          <a:xfrm>
            <a:off x="0" y="540221"/>
            <a:ext cx="3408305" cy="707886"/>
          </a:xfrm>
          <a:prstGeom prst="rect">
            <a:avLst/>
          </a:prstGeom>
          <a:noFill/>
        </p:spPr>
        <p:txBody>
          <a:bodyPr wrap="none" rtlCol="0">
            <a:spAutoFit/>
          </a:bodyPr>
          <a:lstStyle/>
          <a:p>
            <a:r>
              <a:rPr lang="es-ES" sz="4000" dirty="0">
                <a:solidFill>
                  <a:schemeClr val="accent3">
                    <a:lumMod val="50000"/>
                  </a:schemeClr>
                </a:solidFill>
                <a:latin typeface="Simple Script" pitchFamily="2" charset="0"/>
              </a:rPr>
              <a:t> OLEOTURISMO</a:t>
            </a:r>
          </a:p>
        </p:txBody>
      </p:sp>
      <p:sp>
        <p:nvSpPr>
          <p:cNvPr id="8" name="7 CuadroTexto"/>
          <p:cNvSpPr txBox="1"/>
          <p:nvPr/>
        </p:nvSpPr>
        <p:spPr>
          <a:xfrm>
            <a:off x="357166" y="1952604"/>
            <a:ext cx="5857916" cy="677108"/>
          </a:xfrm>
          <a:prstGeom prst="rect">
            <a:avLst/>
          </a:prstGeom>
          <a:noFill/>
        </p:spPr>
        <p:txBody>
          <a:bodyPr wrap="square" rtlCol="0">
            <a:spAutoFit/>
          </a:bodyPr>
          <a:lstStyle/>
          <a:p>
            <a:pPr algn="just"/>
            <a:r>
              <a:rPr lang="es-ES" sz="1400" b="1" dirty="0">
                <a:solidFill>
                  <a:schemeClr val="accent3">
                    <a:lumMod val="50000"/>
                  </a:schemeClr>
                </a:solidFill>
                <a:latin typeface="Century Gothic" pitchFamily="34" charset="0"/>
              </a:rPr>
              <a:t>¿Qué es? </a:t>
            </a:r>
          </a:p>
          <a:p>
            <a:pPr algn="just"/>
            <a:r>
              <a:rPr lang="es-ES" sz="1200" dirty="0">
                <a:latin typeface="Century Gothic" pitchFamily="34" charset="0"/>
              </a:rPr>
              <a:t>El oleoturismo tiene como objetivo conocer y divulgar las características y procesos de elaboración del Aceite de Oliva.</a:t>
            </a:r>
          </a:p>
        </p:txBody>
      </p:sp>
      <p:sp>
        <p:nvSpPr>
          <p:cNvPr id="9" name="8 CuadroTexto"/>
          <p:cNvSpPr txBox="1"/>
          <p:nvPr/>
        </p:nvSpPr>
        <p:spPr>
          <a:xfrm>
            <a:off x="357167" y="3321926"/>
            <a:ext cx="6000791" cy="1077218"/>
          </a:xfrm>
          <a:prstGeom prst="rect">
            <a:avLst/>
          </a:prstGeom>
          <a:noFill/>
        </p:spPr>
        <p:txBody>
          <a:bodyPr wrap="square" rtlCol="0">
            <a:spAutoFit/>
          </a:bodyPr>
          <a:lstStyle/>
          <a:p>
            <a:pPr algn="just"/>
            <a:r>
              <a:rPr lang="es-ES" sz="1400" b="1" dirty="0">
                <a:solidFill>
                  <a:schemeClr val="accent3">
                    <a:lumMod val="50000"/>
                  </a:schemeClr>
                </a:solidFill>
                <a:latin typeface="Century Gothic" pitchFamily="34" charset="0"/>
              </a:rPr>
              <a:t>¿Cómo se puede disfrutar del oleoturismo en el Valle del Guadalhorce?</a:t>
            </a:r>
          </a:p>
          <a:p>
            <a:pPr algn="just"/>
            <a:r>
              <a:rPr lang="es-ES" sz="1200" dirty="0">
                <a:latin typeface="Century Gothic" pitchFamily="34" charset="0"/>
              </a:rPr>
              <a:t>En el Valle del Guadalhorce se ofrece una gran variedad de actividades ligadas al oleoturismo: Visitas guiadas, experiencias en olivares, catas de aceite, almazaras, prensas y molinos.</a:t>
            </a:r>
          </a:p>
        </p:txBody>
      </p:sp>
      <p:sp>
        <p:nvSpPr>
          <p:cNvPr id="10" name="9 Rectángulo"/>
          <p:cNvSpPr/>
          <p:nvPr/>
        </p:nvSpPr>
        <p:spPr>
          <a:xfrm>
            <a:off x="285728" y="1881166"/>
            <a:ext cx="6143668" cy="928694"/>
          </a:xfrm>
          <a:prstGeom prst="rect">
            <a:avLst/>
          </a:prstGeom>
          <a:noFill/>
          <a:ln>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Rectángulo"/>
          <p:cNvSpPr/>
          <p:nvPr/>
        </p:nvSpPr>
        <p:spPr>
          <a:xfrm>
            <a:off x="285728" y="3309926"/>
            <a:ext cx="6143668" cy="1357322"/>
          </a:xfrm>
          <a:prstGeom prst="rect">
            <a:avLst/>
          </a:prstGeom>
          <a:noFill/>
          <a:ln>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CuadroTexto"/>
          <p:cNvSpPr txBox="1"/>
          <p:nvPr/>
        </p:nvSpPr>
        <p:spPr>
          <a:xfrm>
            <a:off x="285728" y="4953000"/>
            <a:ext cx="3411511" cy="1877437"/>
          </a:xfrm>
          <a:prstGeom prst="rect">
            <a:avLst/>
          </a:prstGeom>
          <a:noFill/>
        </p:spPr>
        <p:txBody>
          <a:bodyPr wrap="none" rtlCol="0">
            <a:spAutoFit/>
          </a:bodyPr>
          <a:lstStyle/>
          <a:p>
            <a:pPr lvl="0"/>
            <a:r>
              <a:rPr lang="es-ES" sz="1400" b="1" dirty="0">
                <a:solidFill>
                  <a:schemeClr val="accent3">
                    <a:lumMod val="50000"/>
                  </a:schemeClr>
                </a:solidFill>
                <a:latin typeface="Century Gothic" pitchFamily="34" charset="0"/>
              </a:rPr>
              <a:t>Oferta turismo enológico (Empresas):</a:t>
            </a:r>
            <a:endParaRPr lang="es-ES" sz="1400" dirty="0">
              <a:latin typeface="Century Gothic" pitchFamily="34" charset="0"/>
            </a:endParaRPr>
          </a:p>
          <a:p>
            <a:pPr lvl="0"/>
            <a:endParaRPr lang="es-ES" sz="1200" dirty="0">
              <a:latin typeface="Century Gothic" pitchFamily="34" charset="0"/>
            </a:endParaRPr>
          </a:p>
          <a:p>
            <a:pPr lvl="0"/>
            <a:r>
              <a:rPr lang="es-ES" sz="1200" dirty="0">
                <a:solidFill>
                  <a:schemeClr val="accent3">
                    <a:lumMod val="50000"/>
                  </a:schemeClr>
                </a:solidFill>
                <a:latin typeface="Century Gothic" pitchFamily="34" charset="0"/>
              </a:rPr>
              <a:t>Empresas</a:t>
            </a:r>
          </a:p>
          <a:p>
            <a:pPr lvl="0">
              <a:buFont typeface="Arial" pitchFamily="34" charset="0"/>
              <a:buChar char="•"/>
            </a:pPr>
            <a:r>
              <a:rPr lang="es-ES" sz="1200" dirty="0">
                <a:latin typeface="Century Gothic" pitchFamily="34" charset="0"/>
              </a:rPr>
              <a:t>Molisur (Alhaurín el Grande)</a:t>
            </a:r>
          </a:p>
          <a:p>
            <a:pPr lvl="0">
              <a:buFont typeface="Arial" pitchFamily="34" charset="0"/>
              <a:buChar char="•"/>
            </a:pPr>
            <a:r>
              <a:rPr lang="es-ES" sz="1200" dirty="0">
                <a:latin typeface="Century Gothic" pitchFamily="34" charset="0"/>
              </a:rPr>
              <a:t>Molino Aceitero La Molina (Álora)</a:t>
            </a:r>
          </a:p>
          <a:p>
            <a:pPr lvl="0">
              <a:buFont typeface="Arial" pitchFamily="34" charset="0"/>
              <a:buChar char="•"/>
            </a:pPr>
            <a:endParaRPr lang="es-ES" sz="1200" dirty="0">
              <a:latin typeface="Century Gothic" pitchFamily="34" charset="0"/>
            </a:endParaRPr>
          </a:p>
          <a:p>
            <a:pPr lvl="0"/>
            <a:r>
              <a:rPr lang="es-ES" sz="1200" dirty="0">
                <a:solidFill>
                  <a:schemeClr val="accent3">
                    <a:lumMod val="50000"/>
                  </a:schemeClr>
                </a:solidFill>
                <a:latin typeface="Century Gothic" pitchFamily="34" charset="0"/>
              </a:rPr>
              <a:t>Museo</a:t>
            </a:r>
          </a:p>
          <a:p>
            <a:pPr marL="171450" lvl="0" indent="-171450">
              <a:buFont typeface="Arial" panose="020B0604020202020204" pitchFamily="34" charset="0"/>
              <a:buChar char="•"/>
            </a:pPr>
            <a:r>
              <a:rPr lang="es-ES" sz="1200" dirty="0">
                <a:latin typeface="Century Gothic" pitchFamily="34" charset="0"/>
              </a:rPr>
              <a:t>Museo del Aceite (Alhaurín el Grande)</a:t>
            </a:r>
          </a:p>
          <a:p>
            <a:endParaRPr lang="es-ES" dirty="0">
              <a:latin typeface="Century Gothic" pitchFamily="34" charset="0"/>
            </a:endParaRPr>
          </a:p>
        </p:txBody>
      </p:sp>
      <p:pic>
        <p:nvPicPr>
          <p:cNvPr id="2050" name="Picture 2" descr="Aceite De Oliva, Botella, Aceitunas">
            <a:extLst>
              <a:ext uri="{FF2B5EF4-FFF2-40B4-BE49-F238E27FC236}">
                <a16:creationId xmlns:a16="http://schemas.microsoft.com/office/drawing/2014/main" id="{DF1E766A-7C68-891B-B711-978C5B1621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0979" y="4935506"/>
            <a:ext cx="1892574" cy="262726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entágono"/>
          <p:cNvSpPr/>
          <p:nvPr/>
        </p:nvSpPr>
        <p:spPr>
          <a:xfrm>
            <a:off x="0" y="380968"/>
            <a:ext cx="6429396" cy="928694"/>
          </a:xfrm>
          <a:prstGeom prst="homePlate">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3 Marcador de número de diapositiva"/>
          <p:cNvSpPr>
            <a:spLocks noGrp="1"/>
          </p:cNvSpPr>
          <p:nvPr>
            <p:ph type="sldNum" sz="quarter" idx="12"/>
          </p:nvPr>
        </p:nvSpPr>
        <p:spPr>
          <a:xfrm>
            <a:off x="5757842" y="9096404"/>
            <a:ext cx="1100158" cy="527402"/>
          </a:xfrm>
          <a:solidFill>
            <a:schemeClr val="accent3">
              <a:lumMod val="40000"/>
              <a:lumOff val="60000"/>
            </a:schemeClr>
          </a:solidFill>
        </p:spPr>
        <p:txBody>
          <a:bodyPr/>
          <a:lstStyle/>
          <a:p>
            <a:pPr algn="ctr"/>
            <a:fld id="{A38E4A3D-BF32-499E-BC92-F472714D7D7F}" type="slidenum">
              <a:rPr lang="es-ES" smtClean="0">
                <a:solidFill>
                  <a:schemeClr val="tx1"/>
                </a:solidFill>
              </a:rPr>
              <a:pPr algn="ctr"/>
              <a:t>9</a:t>
            </a:fld>
            <a:endParaRPr lang="es-ES" dirty="0">
              <a:solidFill>
                <a:schemeClr val="tx1"/>
              </a:solidFill>
            </a:endParaRPr>
          </a:p>
        </p:txBody>
      </p:sp>
      <p:sp>
        <p:nvSpPr>
          <p:cNvPr id="6" name="5 Marcador de pie de página"/>
          <p:cNvSpPr>
            <a:spLocks noGrp="1"/>
          </p:cNvSpPr>
          <p:nvPr>
            <p:ph type="ftr" sz="quarter" idx="11"/>
          </p:nvPr>
        </p:nvSpPr>
        <p:spPr>
          <a:xfrm>
            <a:off x="1285860" y="9181396"/>
            <a:ext cx="4071966" cy="527402"/>
          </a:xfrm>
        </p:spPr>
        <p:txBody>
          <a:bodyPr/>
          <a:lstStyle/>
          <a:p>
            <a:r>
              <a:rPr lang="es-ES" i="1" dirty="0"/>
              <a:t>Estudio-Informe Sensaciones Guadalhorce</a:t>
            </a:r>
          </a:p>
        </p:txBody>
      </p:sp>
      <p:sp>
        <p:nvSpPr>
          <p:cNvPr id="7" name="6 CuadroTexto"/>
          <p:cNvSpPr txBox="1"/>
          <p:nvPr/>
        </p:nvSpPr>
        <p:spPr>
          <a:xfrm>
            <a:off x="0" y="540221"/>
            <a:ext cx="3477234" cy="707886"/>
          </a:xfrm>
          <a:prstGeom prst="rect">
            <a:avLst/>
          </a:prstGeom>
          <a:noFill/>
        </p:spPr>
        <p:txBody>
          <a:bodyPr wrap="none" rtlCol="0">
            <a:spAutoFit/>
          </a:bodyPr>
          <a:lstStyle/>
          <a:p>
            <a:r>
              <a:rPr lang="es-ES" sz="4000" dirty="0">
                <a:solidFill>
                  <a:schemeClr val="accent3">
                    <a:lumMod val="50000"/>
                  </a:schemeClr>
                </a:solidFill>
                <a:latin typeface="Simple Script" pitchFamily="2" charset="0"/>
              </a:rPr>
              <a:t> AGROTURISMO</a:t>
            </a:r>
          </a:p>
        </p:txBody>
      </p:sp>
      <p:sp>
        <p:nvSpPr>
          <p:cNvPr id="8" name="7 CuadroTexto"/>
          <p:cNvSpPr txBox="1"/>
          <p:nvPr/>
        </p:nvSpPr>
        <p:spPr>
          <a:xfrm>
            <a:off x="357166" y="1952604"/>
            <a:ext cx="5857916" cy="1046440"/>
          </a:xfrm>
          <a:prstGeom prst="rect">
            <a:avLst/>
          </a:prstGeom>
          <a:noFill/>
        </p:spPr>
        <p:txBody>
          <a:bodyPr wrap="square" rtlCol="0">
            <a:spAutoFit/>
          </a:bodyPr>
          <a:lstStyle/>
          <a:p>
            <a:pPr algn="just"/>
            <a:r>
              <a:rPr lang="es-ES" sz="1400" b="1" dirty="0">
                <a:solidFill>
                  <a:schemeClr val="accent3">
                    <a:lumMod val="50000"/>
                  </a:schemeClr>
                </a:solidFill>
                <a:latin typeface="Century Gothic" pitchFamily="34" charset="0"/>
              </a:rPr>
              <a:t>¿Qué es? </a:t>
            </a:r>
          </a:p>
          <a:p>
            <a:pPr algn="just"/>
            <a:r>
              <a:rPr lang="es-ES" sz="1200" dirty="0">
                <a:latin typeface="Century Gothic" pitchFamily="34" charset="0"/>
              </a:rPr>
              <a:t>Para definir agroturismo nos basamos en dos conceptos: el primero de ellos se refiere a ese turismo que se realiza en zonas rurales.; y en segundo lugar aquel que involucra cualquier operación o actividad basada en la agricultura que atrae visitantes a granjas y huertas.</a:t>
            </a:r>
          </a:p>
        </p:txBody>
      </p:sp>
      <p:sp>
        <p:nvSpPr>
          <p:cNvPr id="9" name="8 CuadroTexto"/>
          <p:cNvSpPr txBox="1"/>
          <p:nvPr/>
        </p:nvSpPr>
        <p:spPr>
          <a:xfrm>
            <a:off x="357167" y="3321926"/>
            <a:ext cx="6000791" cy="1261884"/>
          </a:xfrm>
          <a:prstGeom prst="rect">
            <a:avLst/>
          </a:prstGeom>
          <a:noFill/>
        </p:spPr>
        <p:txBody>
          <a:bodyPr wrap="square" rtlCol="0">
            <a:spAutoFit/>
          </a:bodyPr>
          <a:lstStyle/>
          <a:p>
            <a:pPr algn="just"/>
            <a:r>
              <a:rPr lang="es-ES" sz="1400" b="1" dirty="0">
                <a:solidFill>
                  <a:schemeClr val="accent3">
                    <a:lumMod val="50000"/>
                  </a:schemeClr>
                </a:solidFill>
                <a:latin typeface="Century Gothic" pitchFamily="34" charset="0"/>
              </a:rPr>
              <a:t>¿Cómo se puede disfrutar del turismo agroturismo en el Valle del Guadalhorce?</a:t>
            </a:r>
          </a:p>
          <a:p>
            <a:pPr algn="just"/>
            <a:r>
              <a:rPr lang="es-ES" sz="1200" dirty="0">
                <a:latin typeface="Century Gothic" pitchFamily="34" charset="0"/>
              </a:rPr>
              <a:t>Respecto al agroturismo  lo importante es que el turista conozca y sea partícipe de las experiencias. Entre las actividades que podemos encontrar en el Guadalhorce nos encontramos con Visitas a huertas, talleres, y visitas a ganaderías, corrales, actividades apícolas …</a:t>
            </a:r>
          </a:p>
        </p:txBody>
      </p:sp>
      <p:sp>
        <p:nvSpPr>
          <p:cNvPr id="10" name="9 Rectángulo"/>
          <p:cNvSpPr/>
          <p:nvPr/>
        </p:nvSpPr>
        <p:spPr>
          <a:xfrm>
            <a:off x="285728" y="1881166"/>
            <a:ext cx="6143668" cy="1214446"/>
          </a:xfrm>
          <a:prstGeom prst="rect">
            <a:avLst/>
          </a:prstGeom>
          <a:noFill/>
          <a:ln>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Rectángulo"/>
          <p:cNvSpPr/>
          <p:nvPr/>
        </p:nvSpPr>
        <p:spPr>
          <a:xfrm>
            <a:off x="285728" y="3309926"/>
            <a:ext cx="6143668" cy="1357322"/>
          </a:xfrm>
          <a:prstGeom prst="rect">
            <a:avLst/>
          </a:prstGeom>
          <a:noFill/>
          <a:ln>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CuadroTexto"/>
          <p:cNvSpPr txBox="1"/>
          <p:nvPr/>
        </p:nvSpPr>
        <p:spPr>
          <a:xfrm>
            <a:off x="3606076" y="5097016"/>
            <a:ext cx="3135292" cy="1308050"/>
          </a:xfrm>
          <a:prstGeom prst="rect">
            <a:avLst/>
          </a:prstGeom>
          <a:noFill/>
        </p:spPr>
        <p:txBody>
          <a:bodyPr wrap="square" rtlCol="0">
            <a:spAutoFit/>
          </a:bodyPr>
          <a:lstStyle/>
          <a:p>
            <a:r>
              <a:rPr lang="es-ES" sz="1200" dirty="0">
                <a:solidFill>
                  <a:schemeClr val="accent3">
                    <a:lumMod val="50000"/>
                  </a:schemeClr>
                </a:solidFill>
                <a:latin typeface="Century Gothic" pitchFamily="34" charset="0"/>
              </a:rPr>
              <a:t>Museos y mercados</a:t>
            </a:r>
          </a:p>
          <a:p>
            <a:pPr>
              <a:buFontTx/>
              <a:buChar char="-"/>
            </a:pPr>
            <a:r>
              <a:rPr lang="es-ES" sz="1100" dirty="0">
                <a:latin typeface="Century Gothic" pitchFamily="34" charset="0"/>
              </a:rPr>
              <a:t>Mercado Agroalimentario de Coín</a:t>
            </a:r>
          </a:p>
          <a:p>
            <a:pPr>
              <a:buFontTx/>
              <a:buChar char="-"/>
            </a:pPr>
            <a:r>
              <a:rPr lang="es-ES" sz="1100" dirty="0">
                <a:latin typeface="Century Gothic" pitchFamily="34" charset="0"/>
              </a:rPr>
              <a:t>Mercado municipal de mayoristas (Alhaurín el Grande)</a:t>
            </a:r>
          </a:p>
          <a:p>
            <a:pPr>
              <a:buFontTx/>
              <a:buChar char="-"/>
            </a:pPr>
            <a:r>
              <a:rPr lang="es-ES" sz="1100" dirty="0">
                <a:latin typeface="Century Gothic" pitchFamily="34" charset="0"/>
              </a:rPr>
              <a:t>Museo de la Agricultura (Alhaurín el Grande)</a:t>
            </a:r>
          </a:p>
          <a:p>
            <a:endParaRPr lang="es-ES" sz="1200" dirty="0">
              <a:latin typeface="Century Gothic" pitchFamily="34" charset="0"/>
            </a:endParaRPr>
          </a:p>
        </p:txBody>
      </p:sp>
      <p:sp>
        <p:nvSpPr>
          <p:cNvPr id="2" name="11 CuadroTexto">
            <a:extLst>
              <a:ext uri="{FF2B5EF4-FFF2-40B4-BE49-F238E27FC236}">
                <a16:creationId xmlns:a16="http://schemas.microsoft.com/office/drawing/2014/main" id="{FAD8A0C4-B45B-EE65-60E3-95A82FC6B5A1}"/>
              </a:ext>
            </a:extLst>
          </p:cNvPr>
          <p:cNvSpPr txBox="1"/>
          <p:nvPr/>
        </p:nvSpPr>
        <p:spPr>
          <a:xfrm>
            <a:off x="438128" y="5105400"/>
            <a:ext cx="4143404" cy="4739759"/>
          </a:xfrm>
          <a:prstGeom prst="rect">
            <a:avLst/>
          </a:prstGeom>
          <a:noFill/>
        </p:spPr>
        <p:txBody>
          <a:bodyPr wrap="square" rtlCol="0">
            <a:spAutoFit/>
          </a:bodyPr>
          <a:lstStyle/>
          <a:p>
            <a:r>
              <a:rPr lang="es-ES" sz="1400" b="1" dirty="0">
                <a:solidFill>
                  <a:schemeClr val="accent3">
                    <a:lumMod val="50000"/>
                  </a:schemeClr>
                </a:solidFill>
                <a:latin typeface="Century Gothic" pitchFamily="34" charset="0"/>
              </a:rPr>
              <a:t>Oferta agroturismo:</a:t>
            </a:r>
          </a:p>
          <a:p>
            <a:endParaRPr lang="es-ES" sz="1200" dirty="0">
              <a:latin typeface="Century Gothic" pitchFamily="34" charset="0"/>
            </a:endParaRPr>
          </a:p>
          <a:p>
            <a:r>
              <a:rPr lang="es-ES" sz="1200" dirty="0">
                <a:solidFill>
                  <a:schemeClr val="accent3">
                    <a:lumMod val="50000"/>
                  </a:schemeClr>
                </a:solidFill>
                <a:latin typeface="Century Gothic" pitchFamily="34" charset="0"/>
              </a:rPr>
              <a:t>Visita a huertas </a:t>
            </a:r>
          </a:p>
          <a:p>
            <a:pPr>
              <a:buFontTx/>
              <a:buChar char="-"/>
            </a:pPr>
            <a:r>
              <a:rPr lang="es-ES" sz="1200" dirty="0">
                <a:latin typeface="Century Gothic" pitchFamily="34" charset="0"/>
              </a:rPr>
              <a:t>Finca Juanito Orange</a:t>
            </a:r>
          </a:p>
          <a:p>
            <a:pPr>
              <a:buFontTx/>
              <a:buChar char="-"/>
            </a:pPr>
            <a:r>
              <a:rPr lang="es-ES" sz="1200" dirty="0">
                <a:latin typeface="Century Gothic" pitchFamily="34" charset="0"/>
              </a:rPr>
              <a:t>La Huerta de Carmen</a:t>
            </a:r>
          </a:p>
          <a:p>
            <a:pPr>
              <a:buFontTx/>
              <a:buChar char="-"/>
            </a:pPr>
            <a:r>
              <a:rPr lang="es-ES" sz="1200" dirty="0">
                <a:latin typeface="Century Gothic" pitchFamily="34" charset="0"/>
              </a:rPr>
              <a:t>Huerta Familia Hevilla</a:t>
            </a:r>
          </a:p>
          <a:p>
            <a:pPr>
              <a:buFontTx/>
              <a:buChar char="-"/>
            </a:pPr>
            <a:r>
              <a:rPr lang="es-ES" sz="1200" dirty="0">
                <a:latin typeface="Century Gothic" pitchFamily="34" charset="0"/>
              </a:rPr>
              <a:t>Huerta Pavón</a:t>
            </a:r>
          </a:p>
          <a:p>
            <a:pPr>
              <a:buFontTx/>
              <a:buChar char="-"/>
            </a:pPr>
            <a:r>
              <a:rPr lang="es-ES" sz="1200" dirty="0">
                <a:latin typeface="Century Gothic" pitchFamily="34" charset="0"/>
              </a:rPr>
              <a:t>Huerta el Naranja</a:t>
            </a:r>
          </a:p>
          <a:p>
            <a:endParaRPr lang="es-ES" sz="1200" dirty="0">
              <a:latin typeface="Century Gothic" pitchFamily="34" charset="0"/>
            </a:endParaRPr>
          </a:p>
          <a:p>
            <a:r>
              <a:rPr lang="es-ES" sz="1200" dirty="0">
                <a:solidFill>
                  <a:schemeClr val="accent3">
                    <a:lumMod val="50000"/>
                  </a:schemeClr>
                </a:solidFill>
                <a:latin typeface="Century Gothic" pitchFamily="34" charset="0"/>
              </a:rPr>
              <a:t>Talleres y visitas a ganaderías/corrales</a:t>
            </a:r>
          </a:p>
          <a:p>
            <a:pPr>
              <a:buFontTx/>
              <a:buChar char="-"/>
            </a:pPr>
            <a:r>
              <a:rPr lang="es-ES" sz="1200" dirty="0">
                <a:latin typeface="Century Gothic" pitchFamily="34" charset="0"/>
              </a:rPr>
              <a:t> Esenciales Eva</a:t>
            </a:r>
          </a:p>
          <a:p>
            <a:pPr marL="0" lvl="1">
              <a:buFontTx/>
              <a:buChar char="-"/>
            </a:pPr>
            <a:r>
              <a:rPr lang="es-ES" sz="1200" dirty="0">
                <a:latin typeface="Century Gothic" pitchFamily="34" charset="0"/>
              </a:rPr>
              <a:t> Granja escuela Hacienda albuqueira</a:t>
            </a:r>
          </a:p>
          <a:p>
            <a:pPr marL="0" lvl="1">
              <a:buFontTx/>
              <a:buChar char="-"/>
            </a:pPr>
            <a:r>
              <a:rPr lang="es-ES" sz="1200" dirty="0">
                <a:latin typeface="Century Gothic" pitchFamily="34" charset="0"/>
              </a:rPr>
              <a:t> Ganadería la Niña del Río</a:t>
            </a:r>
          </a:p>
          <a:p>
            <a:pPr marL="0" lvl="1">
              <a:buFontTx/>
              <a:buChar char="-"/>
            </a:pPr>
            <a:r>
              <a:rPr lang="es-ES" sz="1200" dirty="0">
                <a:latin typeface="Century Gothic" pitchFamily="34" charset="0"/>
              </a:rPr>
              <a:t>El pastor del Valle</a:t>
            </a:r>
          </a:p>
          <a:p>
            <a:pPr marL="0" lvl="1">
              <a:buFontTx/>
              <a:buChar char="-"/>
            </a:pPr>
            <a:r>
              <a:rPr lang="es-ES" sz="1200" dirty="0">
                <a:latin typeface="Century Gothic" pitchFamily="34" charset="0"/>
              </a:rPr>
              <a:t>Huerta Río Grande</a:t>
            </a:r>
          </a:p>
          <a:p>
            <a:pPr marL="0" lvl="1"/>
            <a:endParaRPr lang="es-ES" sz="1200" dirty="0">
              <a:latin typeface="Century Gothic" pitchFamily="34" charset="0"/>
            </a:endParaRPr>
          </a:p>
          <a:p>
            <a:pPr marL="0" lvl="1"/>
            <a:r>
              <a:rPr lang="es-ES" sz="1200" dirty="0">
                <a:solidFill>
                  <a:schemeClr val="accent3">
                    <a:lumMod val="50000"/>
                  </a:schemeClr>
                </a:solidFill>
                <a:latin typeface="Century Gothic" pitchFamily="34" charset="0"/>
              </a:rPr>
              <a:t>Guías</a:t>
            </a:r>
          </a:p>
          <a:p>
            <a:pPr marL="0" lvl="1">
              <a:buFontTx/>
              <a:buChar char="-"/>
            </a:pPr>
            <a:r>
              <a:rPr lang="es-ES" sz="1200" dirty="0">
                <a:latin typeface="Century Gothic" pitchFamily="34" charset="0"/>
              </a:rPr>
              <a:t> Axarguías</a:t>
            </a:r>
          </a:p>
          <a:p>
            <a:pPr marL="0" lvl="1">
              <a:buFontTx/>
              <a:buChar char="-"/>
            </a:pPr>
            <a:r>
              <a:rPr lang="es-ES" sz="1200" dirty="0">
                <a:latin typeface="Century Gothic" pitchFamily="34" charset="0"/>
              </a:rPr>
              <a:t> Cicerones rurales</a:t>
            </a:r>
          </a:p>
          <a:p>
            <a:pPr marL="0" lvl="1">
              <a:buFontTx/>
              <a:buChar char="-"/>
            </a:pPr>
            <a:endParaRPr lang="es-ES" sz="1200" dirty="0">
              <a:latin typeface="Century Gothic" pitchFamily="34" charset="0"/>
            </a:endParaRPr>
          </a:p>
          <a:p>
            <a:pPr marL="0" lvl="1"/>
            <a:r>
              <a:rPr lang="es-ES" sz="1200" dirty="0">
                <a:solidFill>
                  <a:schemeClr val="accent3">
                    <a:lumMod val="50000"/>
                  </a:schemeClr>
                </a:solidFill>
                <a:latin typeface="Century Gothic" pitchFamily="34" charset="0"/>
              </a:rPr>
              <a:t>Apiturismo</a:t>
            </a:r>
          </a:p>
          <a:p>
            <a:pPr marL="0" lvl="1">
              <a:buFontTx/>
              <a:buChar char="-"/>
            </a:pPr>
            <a:r>
              <a:rPr lang="es-ES" sz="1200" dirty="0">
                <a:latin typeface="Century Gothic" pitchFamily="34" charset="0"/>
              </a:rPr>
              <a:t>Mieles milosi</a:t>
            </a:r>
          </a:p>
          <a:p>
            <a:pPr marL="0" lvl="1">
              <a:buFontTx/>
              <a:buChar char="-"/>
            </a:pPr>
            <a:r>
              <a:rPr lang="es-ES" sz="1200" dirty="0">
                <a:latin typeface="Century Gothic" pitchFamily="34" charset="0"/>
              </a:rPr>
              <a:t>Bee Garden</a:t>
            </a:r>
          </a:p>
          <a:p>
            <a:pPr marL="0" lvl="1">
              <a:buFontTx/>
              <a:buChar char="-"/>
            </a:pPr>
            <a:r>
              <a:rPr lang="es-ES" sz="1200" dirty="0">
                <a:latin typeface="Century Gothic" pitchFamily="34" charset="0"/>
              </a:rPr>
              <a:t>Mieles molero</a:t>
            </a:r>
          </a:p>
          <a:p>
            <a:endParaRPr lang="es-ES" sz="1200" dirty="0">
              <a:latin typeface="Century Gothic" pitchFamily="34" charset="0"/>
            </a:endParaRPr>
          </a:p>
        </p:txBody>
      </p:sp>
      <p:pic>
        <p:nvPicPr>
          <p:cNvPr id="3074" name="Picture 2" descr="Huerta de la Familia Hevilla (Coín) | Guía Repsol | Guía Repsol">
            <a:extLst>
              <a:ext uri="{FF2B5EF4-FFF2-40B4-BE49-F238E27FC236}">
                <a16:creationId xmlns:a16="http://schemas.microsoft.com/office/drawing/2014/main" id="{7FEB9B6A-D27C-B549-3DA9-896B2061DD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5239" y="6413450"/>
            <a:ext cx="2348880" cy="15659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3" name="11 CuadroTexto">
            <a:extLst>
              <a:ext uri="{FF2B5EF4-FFF2-40B4-BE49-F238E27FC236}">
                <a16:creationId xmlns:a16="http://schemas.microsoft.com/office/drawing/2014/main" id="{E79BEAEB-C3B3-198F-5471-8BE2647EB7F3}"/>
              </a:ext>
            </a:extLst>
          </p:cNvPr>
          <p:cNvSpPr txBox="1"/>
          <p:nvPr/>
        </p:nvSpPr>
        <p:spPr>
          <a:xfrm>
            <a:off x="3678084" y="8223303"/>
            <a:ext cx="3135292" cy="800219"/>
          </a:xfrm>
          <a:prstGeom prst="rect">
            <a:avLst/>
          </a:prstGeom>
          <a:noFill/>
        </p:spPr>
        <p:txBody>
          <a:bodyPr wrap="square" rtlCol="0">
            <a:spAutoFit/>
          </a:bodyPr>
          <a:lstStyle/>
          <a:p>
            <a:r>
              <a:rPr lang="es-ES" sz="1200" dirty="0">
                <a:solidFill>
                  <a:schemeClr val="accent3">
                    <a:lumMod val="50000"/>
                  </a:schemeClr>
                </a:solidFill>
                <a:latin typeface="Century Gothic" pitchFamily="34" charset="0"/>
              </a:rPr>
              <a:t>Rutas</a:t>
            </a:r>
          </a:p>
          <a:p>
            <a:pPr>
              <a:buFontTx/>
              <a:buChar char="-"/>
            </a:pPr>
            <a:r>
              <a:rPr lang="es-ES" sz="1100" dirty="0">
                <a:latin typeface="Century Gothic" pitchFamily="34" charset="0"/>
              </a:rPr>
              <a:t>Ruta del Azahar</a:t>
            </a:r>
          </a:p>
          <a:p>
            <a:pPr>
              <a:buFontTx/>
              <a:buChar char="-"/>
            </a:pPr>
            <a:r>
              <a:rPr lang="es-ES" sz="1100" dirty="0">
                <a:latin typeface="Century Gothic" pitchFamily="34" charset="0"/>
              </a:rPr>
              <a:t>Ruta de los Almendros</a:t>
            </a:r>
          </a:p>
          <a:p>
            <a:endParaRPr lang="es-ES" sz="1200" dirty="0">
              <a:latin typeface="Century Gothic" pitchFamily="34" charset="0"/>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1147</TotalTime>
  <Words>3028</Words>
  <Application>Microsoft Office PowerPoint</Application>
  <PresentationFormat>A4 (210 x 297 mm)</PresentationFormat>
  <Paragraphs>376</Paragraphs>
  <Slides>17</Slides>
  <Notes>16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Calibri</vt:lpstr>
      <vt:lpstr>Century Gothic</vt:lpstr>
      <vt:lpstr>Simple Script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RevolucionUnattended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PC</cp:lastModifiedBy>
  <cp:revision>99</cp:revision>
  <dcterms:created xsi:type="dcterms:W3CDTF">2023-07-19T07:38:08Z</dcterms:created>
  <dcterms:modified xsi:type="dcterms:W3CDTF">2023-09-21T09:26:33Z</dcterms:modified>
</cp:coreProperties>
</file>